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314" r:id="rId2"/>
    <p:sldId id="263" r:id="rId3"/>
    <p:sldId id="257" r:id="rId4"/>
    <p:sldId id="298" r:id="rId5"/>
    <p:sldId id="266" r:id="rId6"/>
    <p:sldId id="264" r:id="rId7"/>
    <p:sldId id="265" r:id="rId8"/>
    <p:sldId id="299" r:id="rId9"/>
    <p:sldId id="267" r:id="rId10"/>
    <p:sldId id="269" r:id="rId11"/>
    <p:sldId id="270" r:id="rId12"/>
    <p:sldId id="303" r:id="rId13"/>
    <p:sldId id="271" r:id="rId14"/>
    <p:sldId id="272" r:id="rId15"/>
    <p:sldId id="273" r:id="rId16"/>
    <p:sldId id="276" r:id="rId17"/>
    <p:sldId id="277" r:id="rId18"/>
    <p:sldId id="274" r:id="rId19"/>
    <p:sldId id="300" r:id="rId20"/>
    <p:sldId id="278" r:id="rId21"/>
    <p:sldId id="279" r:id="rId22"/>
    <p:sldId id="280" r:id="rId23"/>
    <p:sldId id="281" r:id="rId24"/>
    <p:sldId id="287" r:id="rId25"/>
    <p:sldId id="282" r:id="rId26"/>
    <p:sldId id="283" r:id="rId27"/>
    <p:sldId id="284" r:id="rId28"/>
    <p:sldId id="285" r:id="rId29"/>
    <p:sldId id="288" r:id="rId30"/>
    <p:sldId id="289" r:id="rId31"/>
    <p:sldId id="304" r:id="rId32"/>
    <p:sldId id="290" r:id="rId33"/>
    <p:sldId id="301" r:id="rId34"/>
    <p:sldId id="291" r:id="rId35"/>
    <p:sldId id="292" r:id="rId36"/>
    <p:sldId id="305" r:id="rId37"/>
    <p:sldId id="295" r:id="rId38"/>
    <p:sldId id="293" r:id="rId39"/>
    <p:sldId id="302" r:id="rId40"/>
    <p:sldId id="306" r:id="rId41"/>
    <p:sldId id="294" r:id="rId42"/>
    <p:sldId id="307" r:id="rId43"/>
    <p:sldId id="309" r:id="rId44"/>
    <p:sldId id="310" r:id="rId45"/>
    <p:sldId id="312" r:id="rId46"/>
    <p:sldId id="311" r:id="rId47"/>
    <p:sldId id="316" r:id="rId48"/>
    <p:sldId id="297" r:id="rId4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is, Laura" initials="LF" lastIdx="2" clrIdx="0">
    <p:extLst>
      <p:ext uri="{19B8F6BF-5375-455C-9EA6-DF929625EA0E}">
        <p15:presenceInfo xmlns:p15="http://schemas.microsoft.com/office/powerpoint/2012/main" userId="Farris, Laura" providerId="None"/>
      </p:ext>
    </p:extLst>
  </p:cmAuthor>
  <p:cmAuthor id="2" name="Knocke, Kathleen E" initials="KKE" lastIdx="4" clrIdx="1">
    <p:extLst>
      <p:ext uri="{19B8F6BF-5375-455C-9EA6-DF929625EA0E}">
        <p15:presenceInfo xmlns:p15="http://schemas.microsoft.com/office/powerpoint/2012/main" userId="S::keknocke@ad.unc.edu::63666b07-c4f2-4082-a9dc-30f6f802eae2" providerId="AD"/>
      </p:ext>
    </p:extLst>
  </p:cmAuthor>
  <p:cmAuthor id="3" name="Thompson, Kristie W" initials="TKW" lastIdx="2" clrIdx="2">
    <p:extLst>
      <p:ext uri="{19B8F6BF-5375-455C-9EA6-DF929625EA0E}">
        <p15:presenceInfo xmlns:p15="http://schemas.microsoft.com/office/powerpoint/2012/main" userId="S-1-5-21-344340502-4252695000-2390403120-13368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4F4"/>
    <a:srgbClr val="72ACD6"/>
    <a:srgbClr val="1E91D0"/>
    <a:srgbClr val="4995CD"/>
    <a:srgbClr val="2293CD"/>
    <a:srgbClr val="558ED5"/>
    <a:srgbClr val="77BAE0"/>
    <a:srgbClr val="2A92C5"/>
    <a:srgbClr val="D8EBF6"/>
    <a:srgbClr val="66C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p:cViewPr varScale="1">
        <p:scale>
          <a:sx n="99" d="100"/>
          <a:sy n="99" d="100"/>
        </p:scale>
        <p:origin x="102" y="19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solidFill>
          <a:schemeClr val="accent1">
            <a:lumMod val="60000"/>
            <a:lumOff val="40000"/>
          </a:schemeClr>
        </a:solid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1 Introduction</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F566851-D658-480C-AEFA-B7793EAA8D6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BE50F929-78F0-4F45-9881-25981D5E95F1}" type="parTrans" cxnId="{3EDE1C0A-9641-4190-A8EA-78F35BA3408F}">
      <dgm:prSet/>
      <dgm:spPr/>
      <dgm:t>
        <a:bodyPr/>
        <a:lstStyle/>
        <a:p>
          <a:endParaRPr lang="en-US"/>
        </a:p>
      </dgm:t>
    </dgm:pt>
    <dgm:pt modelId="{6B98AA32-E6B2-49B0-82B1-15F5556DBFCE}" type="sibTrans" cxnId="{3EDE1C0A-9641-4190-A8EA-78F35BA3408F}">
      <dgm:prSet/>
      <dgm:spPr/>
      <dgm:t>
        <a:bodyPr/>
        <a:lstStyle/>
        <a:p>
          <a:endParaRPr lang="en-US"/>
        </a:p>
      </dgm:t>
    </dgm:pt>
    <dgm:pt modelId="{997CF482-329E-4203-8712-C62DA3D982C0}">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06CCE767-CD9B-470C-91C1-312A23ADDCAB}" type="parTrans" cxnId="{A5BB6BCE-BB3D-45B5-A689-A11F7BA98D3C}">
      <dgm:prSet/>
      <dgm:spPr/>
      <dgm:t>
        <a:bodyPr/>
        <a:lstStyle/>
        <a:p>
          <a:endParaRPr lang="en-US"/>
        </a:p>
      </dgm:t>
    </dgm:pt>
    <dgm:pt modelId="{99BA4915-3F2D-44C8-8ABE-0292FB97A1A2}" type="sibTrans" cxnId="{A5BB6BCE-BB3D-45B5-A689-A11F7BA98D3C}">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E4F409CC-139C-4914-9DCA-00C8A0BBD4E2}" type="pres">
      <dgm:prSet presAssocID="{0218A74A-D23F-4F18-8ECF-4E4601AB48CA}" presName="parTxOnlySpace" presStyleCnt="0"/>
      <dgm:spPr/>
    </dgm:pt>
    <dgm:pt modelId="{3CF54A8B-1169-47D3-9179-F4BF8645A191}" type="pres">
      <dgm:prSet presAssocID="{BF566851-D658-480C-AEFA-B7793EAA8D67}" presName="parTxOnly" presStyleLbl="node1" presStyleIdx="4" presStyleCnt="6">
        <dgm:presLayoutVars>
          <dgm:chMax val="0"/>
          <dgm:chPref val="0"/>
          <dgm:bulletEnabled val="1"/>
        </dgm:presLayoutVars>
      </dgm:prSet>
      <dgm:spPr/>
    </dgm:pt>
    <dgm:pt modelId="{B7878397-3EBD-4E99-A265-4ACB40FA4758}" type="pres">
      <dgm:prSet presAssocID="{6B98AA32-E6B2-49B0-82B1-15F5556DBFCE}" presName="parTxOnlySpace" presStyleCnt="0"/>
      <dgm:spPr/>
    </dgm:pt>
    <dgm:pt modelId="{3FFB31DC-0F3F-42A6-B3DE-21F99EAEDD3D}" type="pres">
      <dgm:prSet presAssocID="{997CF482-329E-4203-8712-C62DA3D982C0}" presName="parTxOnly" presStyleLbl="node1" presStyleIdx="5" presStyleCnt="6">
        <dgm:presLayoutVars>
          <dgm:chMax val="0"/>
          <dgm:chPref val="0"/>
          <dgm:bulletEnabled val="1"/>
        </dgm:presLayoutVars>
      </dgm:prSet>
      <dgm:spPr/>
    </dgm:pt>
  </dgm:ptLst>
  <dgm:cxnLst>
    <dgm:cxn modelId="{3EDE1C0A-9641-4190-A8EA-78F35BA3408F}" srcId="{85D892D0-372B-4B16-936C-3F92CB455EDF}" destId="{BF566851-D658-480C-AEFA-B7793EAA8D67}" srcOrd="4" destOrd="0" parTransId="{BE50F929-78F0-4F45-9881-25981D5E95F1}" sibTransId="{6B98AA32-E6B2-49B0-82B1-15F5556DBFCE}"/>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5A021D63-7716-4688-A3B2-D43182884140}" type="presOf" srcId="{997CF482-329E-4203-8712-C62DA3D982C0}" destId="{3FFB31DC-0F3F-42A6-B3DE-21F99EAEDD3D}"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89140E58-C602-40F8-8486-A05C098694B4}" type="presOf" srcId="{BF566851-D658-480C-AEFA-B7793EAA8D67}" destId="{3CF54A8B-1169-47D3-9179-F4BF8645A191}"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A5BB6BCE-BB3D-45B5-A689-A11F7BA98D3C}" srcId="{85D892D0-372B-4B16-936C-3F92CB455EDF}" destId="{997CF482-329E-4203-8712-C62DA3D982C0}" srcOrd="5" destOrd="0" parTransId="{06CCE767-CD9B-470C-91C1-312A23ADDCAB}" sibTransId="{99BA4915-3F2D-44C8-8ABE-0292FB97A1A2}"/>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2FED3A4F-63DF-4CB8-BB71-5FAE38588A5B}" type="presParOf" srcId="{DD2FCE85-8FF6-4DA2-BA15-C2DFA792A2A4}" destId="{E4F409CC-139C-4914-9DCA-00C8A0BBD4E2}" srcOrd="7" destOrd="0" presId="urn:microsoft.com/office/officeart/2005/8/layout/chevron1"/>
    <dgm:cxn modelId="{EB5D6EF9-6472-4395-ACBF-57E5AF6B9F18}" type="presParOf" srcId="{DD2FCE85-8FF6-4DA2-BA15-C2DFA792A2A4}" destId="{3CF54A8B-1169-47D3-9179-F4BF8645A191}" srcOrd="8" destOrd="0" presId="urn:microsoft.com/office/officeart/2005/8/layout/chevron1"/>
    <dgm:cxn modelId="{4BC0B4E7-A637-4490-8477-918DB8AFD00C}" type="presParOf" srcId="{DD2FCE85-8FF6-4DA2-BA15-C2DFA792A2A4}" destId="{B7878397-3EBD-4E99-A265-4ACB40FA4758}" srcOrd="9" destOrd="0" presId="urn:microsoft.com/office/officeart/2005/8/layout/chevron1"/>
    <dgm:cxn modelId="{27769255-CD82-426B-BAAC-B22F72E93012}" type="presParOf" srcId="{DD2FCE85-8FF6-4DA2-BA15-C2DFA792A2A4}" destId="{3FFB31DC-0F3F-42A6-B3DE-21F99EAEDD3D}" srcOrd="10" destOrd="0" presId="urn:microsoft.com/office/officeart/2005/8/layout/chevron1"/>
  </dgm:cxnLst>
  <dgm:bg>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A0324854-094C-423C-8895-EDE1B40532CE}">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88BEE2BB-0BA1-4C67-A483-1A262BA6EA2F}" type="parTrans" cxnId="{8F2262C3-B7B7-400A-B9FC-0EB7011FFEAE}">
      <dgm:prSet/>
      <dgm:spPr/>
      <dgm:t>
        <a:bodyPr/>
        <a:lstStyle/>
        <a:p>
          <a:endParaRPr lang="en-US"/>
        </a:p>
      </dgm:t>
    </dgm:pt>
    <dgm:pt modelId="{A22615FD-B8F1-461C-9EBB-B5FA76E9A7B8}" type="sibTrans" cxnId="{8F2262C3-B7B7-400A-B9FC-0EB7011FFEAE}">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4B0F048C-F2A9-421E-ADC3-D0F1CD689C20}" type="pres">
      <dgm:prSet presAssocID="{6E748B2F-70CD-4D9D-8BEE-DFB9044D6775}" presName="parTxOnlySpace" presStyleCnt="0"/>
      <dgm:spPr/>
    </dgm:pt>
    <dgm:pt modelId="{45D46F4C-F567-4131-B7C8-5D38CF8B1DEE}" type="pres">
      <dgm:prSet presAssocID="{A0324854-094C-423C-8895-EDE1B40532CE}"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8F2262C3-B7B7-400A-B9FC-0EB7011FFEAE}" srcId="{85D892D0-372B-4B16-936C-3F92CB455EDF}" destId="{A0324854-094C-423C-8895-EDE1B40532CE}" srcOrd="5" destOrd="0" parTransId="{88BEE2BB-0BA1-4C67-A483-1A262BA6EA2F}" sibTransId="{A22615FD-B8F1-461C-9EBB-B5FA76E9A7B8}"/>
    <dgm:cxn modelId="{FFE30ED9-3163-4FB9-9BC8-FF6D98AC772C}" type="presOf" srcId="{45CCB9DC-14C7-49B4-B1DB-F5DF39D4A0B7}" destId="{F1CEA4E9-46A6-4F4E-A6C7-B8FBE76C0BF4}" srcOrd="0" destOrd="0" presId="urn:microsoft.com/office/officeart/2005/8/layout/chevron1"/>
    <dgm:cxn modelId="{75BB40D9-92A7-420C-8926-8D788F8D5ABB}" type="presOf" srcId="{A0324854-094C-423C-8895-EDE1B40532CE}" destId="{45D46F4C-F567-4131-B7C8-5D38CF8B1DEE}"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8ABC5B9A-09D1-4A46-8834-712BF0253E73}" type="presParOf" srcId="{DD2FCE85-8FF6-4DA2-BA15-C2DFA792A2A4}" destId="{4B0F048C-F2A9-421E-ADC3-D0F1CD689C20}" srcOrd="9" destOrd="0" presId="urn:microsoft.com/office/officeart/2005/8/layout/chevron1"/>
    <dgm:cxn modelId="{D172491D-CD7C-4FD5-8583-6DDE05908280}" type="presParOf" srcId="{DD2FCE85-8FF6-4DA2-BA15-C2DFA792A2A4}" destId="{45D46F4C-F567-4131-B7C8-5D38CF8B1DEE}"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A3F4DBBC-0383-41A7-A83B-30D1D3B5EEA5}">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E2D6607-B83F-4B64-ADB3-0A05F8A64AD2}" type="parTrans" cxnId="{25061A4D-E9AF-44B7-AA2D-CB4F01844926}">
      <dgm:prSet/>
      <dgm:spPr/>
      <dgm:t>
        <a:bodyPr/>
        <a:lstStyle/>
        <a:p>
          <a:endParaRPr lang="en-US"/>
        </a:p>
      </dgm:t>
    </dgm:pt>
    <dgm:pt modelId="{4CD4FFC9-A9B9-4515-969E-1F8537370F1B}" type="sibTrans" cxnId="{25061A4D-E9AF-44B7-AA2D-CB4F01844926}">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3A496B72-1361-4C1F-80E6-90DC07192DDF}" type="pres">
      <dgm:prSet presAssocID="{6E748B2F-70CD-4D9D-8BEE-DFB9044D6775}" presName="parTxOnlySpace" presStyleCnt="0"/>
      <dgm:spPr/>
    </dgm:pt>
    <dgm:pt modelId="{21F850A6-C43D-4F61-B43D-0ED57EA0B2E0}" type="pres">
      <dgm:prSet presAssocID="{A3F4DBBC-0383-41A7-A83B-30D1D3B5EEA5}"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74384530-0C36-4767-9396-C0E06AF696D9}" type="presOf" srcId="{A3F4DBBC-0383-41A7-A83B-30D1D3B5EEA5}" destId="{21F850A6-C43D-4F61-B43D-0ED57EA0B2E0}"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25061A4D-E9AF-44B7-AA2D-CB4F01844926}" srcId="{85D892D0-372B-4B16-936C-3F92CB455EDF}" destId="{A3F4DBBC-0383-41A7-A83B-30D1D3B5EEA5}" srcOrd="5" destOrd="0" parTransId="{5E2D6607-B83F-4B64-ADB3-0A05F8A64AD2}" sibTransId="{4CD4FFC9-A9B9-4515-969E-1F8537370F1B}"/>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43184B99-4211-4275-958E-4BE9A5B3A125}" type="presParOf" srcId="{DD2FCE85-8FF6-4DA2-BA15-C2DFA792A2A4}" destId="{3A496B72-1361-4C1F-80E6-90DC07192DDF}" srcOrd="9" destOrd="0" presId="urn:microsoft.com/office/officeart/2005/8/layout/chevron1"/>
    <dgm:cxn modelId="{8D078EB1-2B05-4341-A971-7076E1E8976E}" type="presParOf" srcId="{DD2FCE85-8FF6-4DA2-BA15-C2DFA792A2A4}" destId="{21F850A6-C43D-4F61-B43D-0ED57EA0B2E0}"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066F23E9-FFBB-49D7-97D9-A14329E377D9}">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FD0BED58-04DB-4F40-B89A-967DA0816327}" type="parTrans" cxnId="{D5A9B17B-B38E-421C-8213-0BB72FB522E3}">
      <dgm:prSet/>
      <dgm:spPr/>
    </dgm:pt>
    <dgm:pt modelId="{C0604A7F-2455-4E9A-AB10-093D13EC4D76}" type="sibTrans" cxnId="{D5A9B17B-B38E-421C-8213-0BB72FB522E3}">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B8BFCCD5-17BA-4A0E-9194-25F876556F08}" type="pres">
      <dgm:prSet presAssocID="{6E748B2F-70CD-4D9D-8BEE-DFB9044D6775}" presName="parTxOnlySpace" presStyleCnt="0"/>
      <dgm:spPr/>
    </dgm:pt>
    <dgm:pt modelId="{1D7B5D78-BB81-4F8D-96BD-46C37604E594}" type="pres">
      <dgm:prSet presAssocID="{066F23E9-FFBB-49D7-97D9-A14329E377D9}"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D5A9B17B-B38E-421C-8213-0BB72FB522E3}" srcId="{85D892D0-372B-4B16-936C-3F92CB455EDF}" destId="{066F23E9-FFBB-49D7-97D9-A14329E377D9}" srcOrd="5" destOrd="0" parTransId="{FD0BED58-04DB-4F40-B89A-967DA0816327}" sibTransId="{C0604A7F-2455-4E9A-AB10-093D13EC4D76}"/>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633094C4-8228-4F65-8D9D-8B4430228151}" type="presOf" srcId="{066F23E9-FFBB-49D7-97D9-A14329E377D9}" destId="{1D7B5D78-BB81-4F8D-96BD-46C37604E594}"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114860DB-FCED-4D65-A507-422F6FFA6013}" type="presParOf" srcId="{DD2FCE85-8FF6-4DA2-BA15-C2DFA792A2A4}" destId="{B8BFCCD5-17BA-4A0E-9194-25F876556F08}" srcOrd="9" destOrd="0" presId="urn:microsoft.com/office/officeart/2005/8/layout/chevron1"/>
    <dgm:cxn modelId="{93340941-9A39-436B-BA1E-5DB523B23838}" type="presParOf" srcId="{DD2FCE85-8FF6-4DA2-BA15-C2DFA792A2A4}" destId="{1D7B5D78-BB81-4F8D-96BD-46C37604E594}"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F58B37AF-EA59-4F98-8323-6EB704B361D6}">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6620370-8872-48A0-B6A5-BD3009F09268}" type="parTrans" cxnId="{6774FD9E-C1A7-4833-9623-C4A4BB10E5F9}">
      <dgm:prSet/>
      <dgm:spPr/>
      <dgm:t>
        <a:bodyPr/>
        <a:lstStyle/>
        <a:p>
          <a:endParaRPr lang="en-US"/>
        </a:p>
      </dgm:t>
    </dgm:pt>
    <dgm:pt modelId="{8AC0EC89-BBF8-4BDE-A71C-A6DBF90AD0AE}" type="sibTrans" cxnId="{6774FD9E-C1A7-4833-9623-C4A4BB10E5F9}">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0CC17925-3A29-4E75-AB68-C78B35A5870D}" type="pres">
      <dgm:prSet presAssocID="{6E748B2F-70CD-4D9D-8BEE-DFB9044D6775}" presName="parTxOnlySpace" presStyleCnt="0"/>
      <dgm:spPr/>
    </dgm:pt>
    <dgm:pt modelId="{C74FE22B-04C9-4829-A7B8-0F7AA515E6A2}" type="pres">
      <dgm:prSet presAssocID="{F58B37AF-EA59-4F98-8323-6EB704B361D6}"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6774FD9E-C1A7-4833-9623-C4A4BB10E5F9}" srcId="{85D892D0-372B-4B16-936C-3F92CB455EDF}" destId="{F58B37AF-EA59-4F98-8323-6EB704B361D6}" srcOrd="5" destOrd="0" parTransId="{46620370-8872-48A0-B6A5-BD3009F09268}" sibTransId="{8AC0EC89-BBF8-4BDE-A71C-A6DBF90AD0AE}"/>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8AEEBFA-7D1F-4A75-9294-C65A6DF59B1A}" type="presOf" srcId="{F58B37AF-EA59-4F98-8323-6EB704B361D6}" destId="{C74FE22B-04C9-4829-A7B8-0F7AA515E6A2}" srcOrd="0" destOrd="0" presId="urn:microsoft.com/office/officeart/2005/8/layout/chevron1"/>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8A65300E-6549-4ACB-B852-E674A0A55463}" type="presParOf" srcId="{DD2FCE85-8FF6-4DA2-BA15-C2DFA792A2A4}" destId="{0CC17925-3A29-4E75-AB68-C78B35A5870D}" srcOrd="9" destOrd="0" presId="urn:microsoft.com/office/officeart/2005/8/layout/chevron1"/>
    <dgm:cxn modelId="{6958FCBE-5376-4844-B6E9-DCD5AE18C30C}" type="presParOf" srcId="{DD2FCE85-8FF6-4DA2-BA15-C2DFA792A2A4}" destId="{C74FE22B-04C9-4829-A7B8-0F7AA515E6A2}"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EEDF17BF-682B-43D0-9FC5-B3A9B188E1BF}">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A966956B-C3EC-4726-B23D-AD0EF5727D46}" type="parTrans" cxnId="{99C4A3C6-6E00-436B-B1D1-63EEC2C4B8EC}">
      <dgm:prSet/>
      <dgm:spPr/>
    </dgm:pt>
    <dgm:pt modelId="{8D86EA65-F41A-4CA9-B24B-17259E755FA4}" type="sibTrans" cxnId="{99C4A3C6-6E00-436B-B1D1-63EEC2C4B8EC}">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A0766A41-0CE3-4861-96F0-495C194675B4}" type="pres">
      <dgm:prSet presAssocID="{6E748B2F-70CD-4D9D-8BEE-DFB9044D6775}" presName="parTxOnlySpace" presStyleCnt="0"/>
      <dgm:spPr/>
    </dgm:pt>
    <dgm:pt modelId="{EB207131-ED24-49B8-ADB7-7DE05EA3F47C}" type="pres">
      <dgm:prSet presAssocID="{EEDF17BF-682B-43D0-9FC5-B3A9B188E1BF}"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77766DA4-2823-40D4-B498-3D6D63596237}" type="presOf" srcId="{EEDF17BF-682B-43D0-9FC5-B3A9B188E1BF}" destId="{EB207131-ED24-49B8-ADB7-7DE05EA3F47C}"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99C4A3C6-6E00-436B-B1D1-63EEC2C4B8EC}" srcId="{85D892D0-372B-4B16-936C-3F92CB455EDF}" destId="{EEDF17BF-682B-43D0-9FC5-B3A9B188E1BF}" srcOrd="5" destOrd="0" parTransId="{A966956B-C3EC-4726-B23D-AD0EF5727D46}" sibTransId="{8D86EA65-F41A-4CA9-B24B-17259E755FA4}"/>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C6AC06EA-CACB-497D-87D3-52A948BF6B22}" type="presParOf" srcId="{DD2FCE85-8FF6-4DA2-BA15-C2DFA792A2A4}" destId="{A0766A41-0CE3-4861-96F0-495C194675B4}" srcOrd="9" destOrd="0" presId="urn:microsoft.com/office/officeart/2005/8/layout/chevron1"/>
    <dgm:cxn modelId="{0798A418-FD5A-4418-92D8-A58B57103096}" type="presParOf" srcId="{DD2FCE85-8FF6-4DA2-BA15-C2DFA792A2A4}" destId="{EB207131-ED24-49B8-ADB7-7DE05EA3F47C}"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A7070AEA-86C7-4B25-8A95-082F571BEC92}">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25D6A5EA-75D4-46CB-8177-A7E12BC5EA74}" type="parTrans" cxnId="{08479AD7-866A-4DFC-96E1-C10785E5F584}">
      <dgm:prSet/>
      <dgm:spPr/>
    </dgm:pt>
    <dgm:pt modelId="{90C924D8-0AFF-45D0-8F80-5369D727C255}" type="sibTrans" cxnId="{08479AD7-866A-4DFC-96E1-C10785E5F584}">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6F743138-9D65-4C18-A572-94E95ACDD79F}" type="pres">
      <dgm:prSet presAssocID="{6E748B2F-70CD-4D9D-8BEE-DFB9044D6775}" presName="parTxOnlySpace" presStyleCnt="0"/>
      <dgm:spPr/>
    </dgm:pt>
    <dgm:pt modelId="{05281312-F57F-4A1A-BC5A-36A0E351B67F}" type="pres">
      <dgm:prSet presAssocID="{A7070AEA-86C7-4B25-8A95-082F571BEC92}"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B657B21B-1E7B-4A74-888E-148659B1CB21}" type="presOf" srcId="{A7070AEA-86C7-4B25-8A95-082F571BEC92}" destId="{05281312-F57F-4A1A-BC5A-36A0E351B67F}" srcOrd="0" destOrd="0" presId="urn:microsoft.com/office/officeart/2005/8/layout/chevron1"/>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08479AD7-866A-4DFC-96E1-C10785E5F584}" srcId="{85D892D0-372B-4B16-936C-3F92CB455EDF}" destId="{A7070AEA-86C7-4B25-8A95-082F571BEC92}" srcOrd="5" destOrd="0" parTransId="{25D6A5EA-75D4-46CB-8177-A7E12BC5EA74}" sibTransId="{90C924D8-0AFF-45D0-8F80-5369D727C255}"/>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18604B1B-62FD-4661-ACF3-F51CBE7FF78C}" type="presParOf" srcId="{DD2FCE85-8FF6-4DA2-BA15-C2DFA792A2A4}" destId="{6F743138-9D65-4C18-A572-94E95ACDD79F}" srcOrd="9" destOrd="0" presId="urn:microsoft.com/office/officeart/2005/8/layout/chevron1"/>
    <dgm:cxn modelId="{41E607CA-F8A6-4729-A56F-62FDB9377DBE}" type="presParOf" srcId="{DD2FCE85-8FF6-4DA2-BA15-C2DFA792A2A4}" destId="{05281312-F57F-4A1A-BC5A-36A0E351B67F}" srcOrd="10" destOrd="0" presId="urn:microsoft.com/office/officeart/2005/8/layout/chevron1"/>
  </dgm:cxnLst>
  <dgm:bg/>
  <dgm:whole>
    <a:ln>
      <a:noFill/>
    </a:ln>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026AFC27-7115-4682-B2EA-F98F63E5E48D}">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54C8BAD-4F41-4A3D-8769-5CDFD3EFF43C}" type="parTrans" cxnId="{BD062410-9D45-4AF4-B66A-DE442DDD4971}">
      <dgm:prSet/>
      <dgm:spPr/>
      <dgm:t>
        <a:bodyPr/>
        <a:lstStyle/>
        <a:p>
          <a:endParaRPr lang="en-US"/>
        </a:p>
      </dgm:t>
    </dgm:pt>
    <dgm:pt modelId="{177CA446-D87E-4B4D-BE0F-302B89C4E43D}" type="sibTrans" cxnId="{BD062410-9D45-4AF4-B66A-DE442DDD4971}">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1AE04E8A-3C0C-4435-B27B-384610D3F2B7}" type="pres">
      <dgm:prSet presAssocID="{6878EDB3-9079-4635-B861-D2AB161C65D9}" presName="parTxOnlySpace" presStyleCnt="0"/>
      <dgm:spPr/>
    </dgm:pt>
    <dgm:pt modelId="{3B3F91CB-95FA-434A-9B75-9682B0669C50}" type="pres">
      <dgm:prSet presAssocID="{026AFC27-7115-4682-B2EA-F98F63E5E48D}" presName="parTxOnly" presStyleLbl="node1" presStyleIdx="5" presStyleCnt="6">
        <dgm:presLayoutVars>
          <dgm:chMax val="0"/>
          <dgm:chPref val="0"/>
          <dgm:bulletEnabled val="1"/>
        </dgm:presLayoutVars>
      </dgm:prSet>
      <dgm:spPr/>
    </dgm:pt>
  </dgm:ptLst>
  <dgm:cxnLst>
    <dgm:cxn modelId="{BD062410-9D45-4AF4-B66A-DE442DDD4971}" srcId="{85D892D0-372B-4B16-936C-3F92CB455EDF}" destId="{026AFC27-7115-4682-B2EA-F98F63E5E48D}" srcOrd="5" destOrd="0" parTransId="{554C8BAD-4F41-4A3D-8769-5CDFD3EFF43C}" sibTransId="{177CA446-D87E-4B4D-BE0F-302B89C4E43D}"/>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27691C5F-CDD1-4D72-A13B-6BC49D167273}" type="presOf" srcId="{026AFC27-7115-4682-B2EA-F98F63E5E48D}" destId="{3B3F91CB-95FA-434A-9B75-9682B0669C50}" srcOrd="0" destOrd="0" presId="urn:microsoft.com/office/officeart/2005/8/layout/chevron1"/>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1BDA8DB9-1675-46B9-B53A-3E263525EC48}" type="presParOf" srcId="{DD2FCE85-8FF6-4DA2-BA15-C2DFA792A2A4}" destId="{1AE04E8A-3C0C-4435-B27B-384610D3F2B7}" srcOrd="9" destOrd="0" presId="urn:microsoft.com/office/officeart/2005/8/layout/chevron1"/>
    <dgm:cxn modelId="{7C0F6884-E993-4BFE-A7CF-69B25F2C51A8}" type="presParOf" srcId="{DD2FCE85-8FF6-4DA2-BA15-C2DFA792A2A4}" destId="{3B3F91CB-95FA-434A-9B75-9682B0669C50}"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177E2FBF-9E3F-4771-953D-3FA6226C851E}">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1DAE30D-CBAA-44D0-9486-74881932EC78}" type="parTrans" cxnId="{88B0700D-6644-44B8-BAAF-D0027F32CACF}">
      <dgm:prSet/>
      <dgm:spPr/>
      <dgm:t>
        <a:bodyPr/>
        <a:lstStyle/>
        <a:p>
          <a:endParaRPr lang="en-US"/>
        </a:p>
      </dgm:t>
    </dgm:pt>
    <dgm:pt modelId="{36A72868-B564-4876-8B59-D4D5A1CF62F6}" type="sibTrans" cxnId="{88B0700D-6644-44B8-BAAF-D0027F32CACF}">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0A5718D8-C976-493A-82A4-6A5F6F64521C}" type="pres">
      <dgm:prSet presAssocID="{6878EDB3-9079-4635-B861-D2AB161C65D9}" presName="parTxOnlySpace" presStyleCnt="0"/>
      <dgm:spPr/>
    </dgm:pt>
    <dgm:pt modelId="{C19E3593-9512-4849-BC85-18E39213E697}" type="pres">
      <dgm:prSet presAssocID="{177E2FBF-9E3F-4771-953D-3FA6226C851E}" presName="parTxOnly" presStyleLbl="node1" presStyleIdx="5" presStyleCnt="6">
        <dgm:presLayoutVars>
          <dgm:chMax val="0"/>
          <dgm:chPref val="0"/>
          <dgm:bulletEnabled val="1"/>
        </dgm:presLayoutVars>
      </dgm:prSet>
      <dgm:spPr/>
    </dgm:pt>
  </dgm:ptLst>
  <dgm:cxnLst>
    <dgm:cxn modelId="{88B0700D-6644-44B8-BAAF-D0027F32CACF}" srcId="{85D892D0-372B-4B16-936C-3F92CB455EDF}" destId="{177E2FBF-9E3F-4771-953D-3FA6226C851E}" srcOrd="5" destOrd="0" parTransId="{11DAE30D-CBAA-44D0-9486-74881932EC78}" sibTransId="{36A72868-B564-4876-8B59-D4D5A1CF62F6}"/>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874F33ED-B785-42FE-9DF6-A7C45BE205C7}" type="presOf" srcId="{177E2FBF-9E3F-4771-953D-3FA6226C851E}" destId="{C19E3593-9512-4849-BC85-18E39213E697}"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6C074DD4-CF1A-4A1E-A3A5-FA0C03C92989}" type="presParOf" srcId="{DD2FCE85-8FF6-4DA2-BA15-C2DFA792A2A4}" destId="{0A5718D8-C976-493A-82A4-6A5F6F64521C}" srcOrd="9" destOrd="0" presId="urn:microsoft.com/office/officeart/2005/8/layout/chevron1"/>
    <dgm:cxn modelId="{A8C8E649-794C-4050-9DE4-793CA21774C7}" type="presParOf" srcId="{DD2FCE85-8FF6-4DA2-BA15-C2DFA792A2A4}" destId="{C19E3593-9512-4849-BC85-18E39213E697}" srcOrd="10" destOrd="0" presId="urn:microsoft.com/office/officeart/2005/8/layout/chevron1"/>
  </dgm:cxnLst>
  <dgm:bg/>
  <dgm:whole>
    <a:ln>
      <a:noFill/>
    </a:ln>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F1CB0099-BD3B-468B-B4B9-B6D09D2AE9E3}">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AEE0882-E559-46DB-A510-F3D866754E5D}" type="parTrans" cxnId="{6FEE4538-DFCE-4BF4-BBAE-3729B40E08C2}">
      <dgm:prSet/>
      <dgm:spPr/>
    </dgm:pt>
    <dgm:pt modelId="{61E92E43-3A81-4A1A-8D58-C40788F1B979}" type="sibTrans" cxnId="{6FEE4538-DFCE-4BF4-BBAE-3729B40E08C2}">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C9863841-C2C7-4697-8940-AF2615B12DD1}" type="pres">
      <dgm:prSet presAssocID="{6878EDB3-9079-4635-B861-D2AB161C65D9}" presName="parTxOnlySpace" presStyleCnt="0"/>
      <dgm:spPr/>
    </dgm:pt>
    <dgm:pt modelId="{1D397C54-49CB-4E33-9A10-B54FAF44EFAC}" type="pres">
      <dgm:prSet presAssocID="{F1CB0099-BD3B-468B-B4B9-B6D09D2AE9E3}"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6FEE4538-DFCE-4BF4-BBAE-3729B40E08C2}" srcId="{85D892D0-372B-4B16-936C-3F92CB455EDF}" destId="{F1CB0099-BD3B-468B-B4B9-B6D09D2AE9E3}" srcOrd="5" destOrd="0" parTransId="{4AEE0882-E559-46DB-A510-F3D866754E5D}" sibTransId="{61E92E43-3A81-4A1A-8D58-C40788F1B979}"/>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21498B8F-89FB-416A-A94B-BF6FA98F943A}" type="presOf" srcId="{F1CB0099-BD3B-468B-B4B9-B6D09D2AE9E3}" destId="{1D397C54-49CB-4E33-9A10-B54FAF44EFAC}"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1DCE4A81-592E-4A19-8A46-AC262C2CA85A}" type="presParOf" srcId="{DD2FCE85-8FF6-4DA2-BA15-C2DFA792A2A4}" destId="{C9863841-C2C7-4697-8940-AF2615B12DD1}" srcOrd="9" destOrd="0" presId="urn:microsoft.com/office/officeart/2005/8/layout/chevron1"/>
    <dgm:cxn modelId="{EF77490A-202B-4441-8841-605375C8F746}" type="presParOf" srcId="{DD2FCE85-8FF6-4DA2-BA15-C2DFA792A2A4}" destId="{1D397C54-49CB-4E33-9A10-B54FAF44EFAC}"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58F41293-23AA-4017-8413-CBBA153C2635}">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37436E5A-7849-4C09-9BAA-48613F0720EA}" type="parTrans" cxnId="{A87BA7AE-D756-478A-B4E8-D901A8A84399}">
      <dgm:prSet/>
      <dgm:spPr/>
    </dgm:pt>
    <dgm:pt modelId="{67876844-9EAC-4F74-B6DE-78E8AF39B0CE}" type="sibTrans" cxnId="{A87BA7AE-D756-478A-B4E8-D901A8A84399}">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0CBF8757-0731-4B48-AD2A-1C9931CF1267}" type="pres">
      <dgm:prSet presAssocID="{6878EDB3-9079-4635-B861-D2AB161C65D9}" presName="parTxOnlySpace" presStyleCnt="0"/>
      <dgm:spPr/>
    </dgm:pt>
    <dgm:pt modelId="{4ECC63A1-784C-443D-BD29-FE18020C3A53}" type="pres">
      <dgm:prSet presAssocID="{58F41293-23AA-4017-8413-CBBA153C2635}"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0303856-A16B-478A-84E0-64BBECF1F6D2}" type="presOf" srcId="{58F41293-23AA-4017-8413-CBBA153C2635}" destId="{4ECC63A1-784C-443D-BD29-FE18020C3A53}" srcOrd="0" destOrd="0" presId="urn:microsoft.com/office/officeart/2005/8/layout/chevron1"/>
    <dgm:cxn modelId="{902FFB8C-BB39-42BC-8B3F-8B9717DD670E}" type="presOf" srcId="{8B7D3536-7EBF-4CE2-8E23-B15CBF6FA396}" destId="{C2BBC18F-6E3E-4964-B687-C6CCC57A61A5}" srcOrd="0" destOrd="0" presId="urn:microsoft.com/office/officeart/2005/8/layout/chevron1"/>
    <dgm:cxn modelId="{A87BA7AE-D756-478A-B4E8-D901A8A84399}" srcId="{85D892D0-372B-4B16-936C-3F92CB455EDF}" destId="{58F41293-23AA-4017-8413-CBBA153C2635}" srcOrd="5" destOrd="0" parTransId="{37436E5A-7849-4C09-9BAA-48613F0720EA}" sibTransId="{67876844-9EAC-4F74-B6DE-78E8AF39B0CE}"/>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520F723D-7E50-4EBF-BDCC-DF3C869A0ED8}" type="presParOf" srcId="{DD2FCE85-8FF6-4DA2-BA15-C2DFA792A2A4}" destId="{0CBF8757-0731-4B48-AD2A-1C9931CF1267}" srcOrd="9" destOrd="0" presId="urn:microsoft.com/office/officeart/2005/8/layout/chevron1"/>
    <dgm:cxn modelId="{0C3EF11F-0768-4881-BCFB-6F01E4A3903A}" type="presParOf" srcId="{DD2FCE85-8FF6-4DA2-BA15-C2DFA792A2A4}" destId="{4ECC63A1-784C-443D-BD29-FE18020C3A5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solidFill>
          <a:schemeClr val="accent1">
            <a:lumMod val="60000"/>
            <a:lumOff val="40000"/>
          </a:schemeClr>
        </a:solid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1 Introduction</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F566851-D658-480C-AEFA-B7793EAA8D6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BE50F929-78F0-4F45-9881-25981D5E95F1}" type="parTrans" cxnId="{3EDE1C0A-9641-4190-A8EA-78F35BA3408F}">
      <dgm:prSet/>
      <dgm:spPr/>
      <dgm:t>
        <a:bodyPr/>
        <a:lstStyle/>
        <a:p>
          <a:endParaRPr lang="en-US"/>
        </a:p>
      </dgm:t>
    </dgm:pt>
    <dgm:pt modelId="{6B98AA32-E6B2-49B0-82B1-15F5556DBFCE}" type="sibTrans" cxnId="{3EDE1C0A-9641-4190-A8EA-78F35BA3408F}">
      <dgm:prSet/>
      <dgm:spPr/>
      <dgm:t>
        <a:bodyPr/>
        <a:lstStyle/>
        <a:p>
          <a:endParaRPr lang="en-US"/>
        </a:p>
      </dgm:t>
    </dgm:pt>
    <dgm:pt modelId="{E7ABC6FA-499E-4EA0-AF17-8B07674F0861}">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FE75AC99-85AB-43A9-9CDE-2442BCD65E91}" type="parTrans" cxnId="{7BA8E606-0EE9-4C32-A42F-707E6EF7A6F3}">
      <dgm:prSet/>
      <dgm:spPr/>
      <dgm:t>
        <a:bodyPr/>
        <a:lstStyle/>
        <a:p>
          <a:endParaRPr lang="en-US"/>
        </a:p>
      </dgm:t>
    </dgm:pt>
    <dgm:pt modelId="{98A056BD-32DD-4FCB-9BDD-8BCD7352BA6A}" type="sibTrans" cxnId="{7BA8E606-0EE9-4C32-A42F-707E6EF7A6F3}">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E4F409CC-139C-4914-9DCA-00C8A0BBD4E2}" type="pres">
      <dgm:prSet presAssocID="{0218A74A-D23F-4F18-8ECF-4E4601AB48CA}" presName="parTxOnlySpace" presStyleCnt="0"/>
      <dgm:spPr/>
    </dgm:pt>
    <dgm:pt modelId="{3CF54A8B-1169-47D3-9179-F4BF8645A191}" type="pres">
      <dgm:prSet presAssocID="{BF566851-D658-480C-AEFA-B7793EAA8D67}" presName="parTxOnly" presStyleLbl="node1" presStyleIdx="4" presStyleCnt="6">
        <dgm:presLayoutVars>
          <dgm:chMax val="0"/>
          <dgm:chPref val="0"/>
          <dgm:bulletEnabled val="1"/>
        </dgm:presLayoutVars>
      </dgm:prSet>
      <dgm:spPr/>
    </dgm:pt>
    <dgm:pt modelId="{F1C080D2-8C16-4B7C-AEF7-020135A5B347}" type="pres">
      <dgm:prSet presAssocID="{6B98AA32-E6B2-49B0-82B1-15F5556DBFCE}" presName="parTxOnlySpace" presStyleCnt="0"/>
      <dgm:spPr/>
    </dgm:pt>
    <dgm:pt modelId="{9705744F-2DC5-4344-985E-664CDB6D30DA}" type="pres">
      <dgm:prSet presAssocID="{E7ABC6FA-499E-4EA0-AF17-8B07674F0861}" presName="parTxOnly" presStyleLbl="node1" presStyleIdx="5" presStyleCnt="6">
        <dgm:presLayoutVars>
          <dgm:chMax val="0"/>
          <dgm:chPref val="0"/>
          <dgm:bulletEnabled val="1"/>
        </dgm:presLayoutVars>
      </dgm:prSet>
      <dgm:spPr/>
    </dgm:pt>
  </dgm:ptLst>
  <dgm:cxnLst>
    <dgm:cxn modelId="{7BA8E606-0EE9-4C32-A42F-707E6EF7A6F3}" srcId="{85D892D0-372B-4B16-936C-3F92CB455EDF}" destId="{E7ABC6FA-499E-4EA0-AF17-8B07674F0861}" srcOrd="5" destOrd="0" parTransId="{FE75AC99-85AB-43A9-9CDE-2442BCD65E91}" sibTransId="{98A056BD-32DD-4FCB-9BDD-8BCD7352BA6A}"/>
    <dgm:cxn modelId="{3EDE1C0A-9641-4190-A8EA-78F35BA3408F}" srcId="{85D892D0-372B-4B16-936C-3F92CB455EDF}" destId="{BF566851-D658-480C-AEFA-B7793EAA8D67}" srcOrd="4" destOrd="0" parTransId="{BE50F929-78F0-4F45-9881-25981D5E95F1}" sibTransId="{6B98AA32-E6B2-49B0-82B1-15F5556DBFCE}"/>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89140E58-C602-40F8-8486-A05C098694B4}" type="presOf" srcId="{BF566851-D658-480C-AEFA-B7793EAA8D67}" destId="{3CF54A8B-1169-47D3-9179-F4BF8645A191}"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0DFFCF3-31CD-4522-8873-359755E8E6D4}" type="presOf" srcId="{E7ABC6FA-499E-4EA0-AF17-8B07674F0861}" destId="{9705744F-2DC5-4344-985E-664CDB6D30DA}"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2FED3A4F-63DF-4CB8-BB71-5FAE38588A5B}" type="presParOf" srcId="{DD2FCE85-8FF6-4DA2-BA15-C2DFA792A2A4}" destId="{E4F409CC-139C-4914-9DCA-00C8A0BBD4E2}" srcOrd="7" destOrd="0" presId="urn:microsoft.com/office/officeart/2005/8/layout/chevron1"/>
    <dgm:cxn modelId="{EB5D6EF9-6472-4395-ACBF-57E5AF6B9F18}" type="presParOf" srcId="{DD2FCE85-8FF6-4DA2-BA15-C2DFA792A2A4}" destId="{3CF54A8B-1169-47D3-9179-F4BF8645A191}" srcOrd="8" destOrd="0" presId="urn:microsoft.com/office/officeart/2005/8/layout/chevron1"/>
    <dgm:cxn modelId="{8CFD6D5E-017A-4DFA-95EE-892EDD511E8E}" type="presParOf" srcId="{DD2FCE85-8FF6-4DA2-BA15-C2DFA792A2A4}" destId="{F1C080D2-8C16-4B7C-AEF7-020135A5B347}" srcOrd="9" destOrd="0" presId="urn:microsoft.com/office/officeart/2005/8/layout/chevron1"/>
    <dgm:cxn modelId="{BB7E49EF-F9B1-4229-AE16-E6C0800014DA}" type="presParOf" srcId="{DD2FCE85-8FF6-4DA2-BA15-C2DFA792A2A4}" destId="{9705744F-2DC5-4344-985E-664CDB6D30DA}" srcOrd="10" destOrd="0" presId="urn:microsoft.com/office/officeart/2005/8/layout/chevron1"/>
  </dgm:cxnLst>
  <dgm:bg>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421F62BD-81F1-42BF-92C0-0F45431FA3C8}">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FC8AF4C-E406-47E3-A296-A161C2D55B29}" type="parTrans" cxnId="{D9404E87-37E2-4BA3-9003-E64EDD951A00}">
      <dgm:prSet/>
      <dgm:spPr/>
    </dgm:pt>
    <dgm:pt modelId="{0C5766F6-FB04-47C5-887E-FA168477B99F}" type="sibTrans" cxnId="{D9404E87-37E2-4BA3-9003-E64EDD951A00}">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6816D33C-6ECA-40D1-AA72-BA616F3C7A0B}" type="pres">
      <dgm:prSet presAssocID="{6878EDB3-9079-4635-B861-D2AB161C65D9}" presName="parTxOnlySpace" presStyleCnt="0"/>
      <dgm:spPr/>
    </dgm:pt>
    <dgm:pt modelId="{4B18284A-3847-427B-B5D7-356402773C76}" type="pres">
      <dgm:prSet presAssocID="{421F62BD-81F1-42BF-92C0-0F45431FA3C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D9404E87-37E2-4BA3-9003-E64EDD951A00}" srcId="{85D892D0-372B-4B16-936C-3F92CB455EDF}" destId="{421F62BD-81F1-42BF-92C0-0F45431FA3C8}" srcOrd="5" destOrd="0" parTransId="{5FC8AF4C-E406-47E3-A296-A161C2D55B29}" sibTransId="{0C5766F6-FB04-47C5-887E-FA168477B99F}"/>
    <dgm:cxn modelId="{902FFB8C-BB39-42BC-8B3F-8B9717DD670E}" type="presOf" srcId="{8B7D3536-7EBF-4CE2-8E23-B15CBF6FA396}" destId="{C2BBC18F-6E3E-4964-B687-C6CCC57A61A5}" srcOrd="0" destOrd="0" presId="urn:microsoft.com/office/officeart/2005/8/layout/chevron1"/>
    <dgm:cxn modelId="{5FF9D790-96A4-4B96-B2C2-84AC04158BE7}" type="presOf" srcId="{421F62BD-81F1-42BF-92C0-0F45431FA3C8}" destId="{4B18284A-3847-427B-B5D7-356402773C76}"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07E1B720-6DB8-429E-A695-FC889D843F4F}" type="presParOf" srcId="{DD2FCE85-8FF6-4DA2-BA15-C2DFA792A2A4}" destId="{6816D33C-6ECA-40D1-AA72-BA616F3C7A0B}" srcOrd="9" destOrd="0" presId="urn:microsoft.com/office/officeart/2005/8/layout/chevron1"/>
    <dgm:cxn modelId="{F184A11C-DCC6-465E-89D5-1D14630A5FD0}" type="presParOf" srcId="{DD2FCE85-8FF6-4DA2-BA15-C2DFA792A2A4}" destId="{4B18284A-3847-427B-B5D7-356402773C76}" srcOrd="10" destOrd="0" presId="urn:microsoft.com/office/officeart/2005/8/layout/chevron1"/>
  </dgm:cxn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3B1815BA-BDC9-4D78-BDEF-EC3FE81FCF4D}">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27CD1B32-C7FB-4B93-9ECE-83CBB95C301C}" type="parTrans" cxnId="{23669744-BD57-4679-B6BD-49BCE7FFC00E}">
      <dgm:prSet/>
      <dgm:spPr/>
    </dgm:pt>
    <dgm:pt modelId="{D93DC404-7461-4EA4-9B91-3F66BD3D749B}" type="sibTrans" cxnId="{23669744-BD57-4679-B6BD-49BCE7FFC00E}">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A52270FC-C3CB-4D36-9CC9-A3F8A5B96068}" type="pres">
      <dgm:prSet presAssocID="{6878EDB3-9079-4635-B861-D2AB161C65D9}" presName="parTxOnlySpace" presStyleCnt="0"/>
      <dgm:spPr/>
    </dgm:pt>
    <dgm:pt modelId="{C4DBBAFD-184F-481A-8FA8-A4CDF537B859}" type="pres">
      <dgm:prSet presAssocID="{3B1815BA-BDC9-4D78-BDEF-EC3FE81FCF4D}" presName="parTxOnly" presStyleLbl="node1" presStyleIdx="5" presStyleCnt="6">
        <dgm:presLayoutVars>
          <dgm:chMax val="0"/>
          <dgm:chPref val="0"/>
          <dgm:bulletEnabled val="1"/>
        </dgm:presLayoutVars>
      </dgm:prSet>
      <dgm:spPr/>
    </dgm:pt>
  </dgm:ptLst>
  <dgm:cxnLst>
    <dgm:cxn modelId="{D3EA1524-A5DB-4474-ACCC-E81C1950147C}" type="presOf" srcId="{3B1815BA-BDC9-4D78-BDEF-EC3FE81FCF4D}" destId="{C4DBBAFD-184F-481A-8FA8-A4CDF537B859}" srcOrd="0" destOrd="0" presId="urn:microsoft.com/office/officeart/2005/8/layout/chevron1"/>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23669744-BD57-4679-B6BD-49BCE7FFC00E}" srcId="{85D892D0-372B-4B16-936C-3F92CB455EDF}" destId="{3B1815BA-BDC9-4D78-BDEF-EC3FE81FCF4D}" srcOrd="5" destOrd="0" parTransId="{27CD1B32-C7FB-4B93-9ECE-83CBB95C301C}" sibTransId="{D93DC404-7461-4EA4-9B91-3F66BD3D749B}"/>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8EBDFC67-CAC9-4546-8141-9DEE76DF85B8}" type="presParOf" srcId="{DD2FCE85-8FF6-4DA2-BA15-C2DFA792A2A4}" destId="{A52270FC-C3CB-4D36-9CC9-A3F8A5B96068}" srcOrd="9" destOrd="0" presId="urn:microsoft.com/office/officeart/2005/8/layout/chevron1"/>
    <dgm:cxn modelId="{FF518579-DBC5-411D-9107-A97D46BF7523}" type="presParOf" srcId="{DD2FCE85-8FF6-4DA2-BA15-C2DFA792A2A4}" destId="{C4DBBAFD-184F-481A-8FA8-A4CDF537B859}"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D24DA1E4-5DBD-4816-96A6-0003BC4178A3}">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6F948C8-A950-4F01-8A2D-708E6DFEC92C}" type="parTrans" cxnId="{812F9ABF-E3B0-4CA1-AA19-736AF80FBCC6}">
      <dgm:prSet/>
      <dgm:spPr/>
    </dgm:pt>
    <dgm:pt modelId="{5FE3AE0F-54C6-4AF2-9496-0A2A15142C33}" type="sibTrans" cxnId="{812F9ABF-E3B0-4CA1-AA19-736AF80FBCC6}">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EA23579D-F24F-4F5B-9703-54C9187FF07D}" type="pres">
      <dgm:prSet presAssocID="{6878EDB3-9079-4635-B861-D2AB161C65D9}" presName="parTxOnlySpace" presStyleCnt="0"/>
      <dgm:spPr/>
    </dgm:pt>
    <dgm:pt modelId="{200BF8DC-688B-4874-B9C9-17245F1F9660}" type="pres">
      <dgm:prSet presAssocID="{D24DA1E4-5DBD-4816-96A6-0003BC4178A3}"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53D33279-D85D-4104-8C11-ED0D4F3D04F5}" type="presOf" srcId="{D24DA1E4-5DBD-4816-96A6-0003BC4178A3}" destId="{200BF8DC-688B-4874-B9C9-17245F1F9660}" srcOrd="0" destOrd="0" presId="urn:microsoft.com/office/officeart/2005/8/layout/chevron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812F9ABF-E3B0-4CA1-AA19-736AF80FBCC6}" srcId="{85D892D0-372B-4B16-936C-3F92CB455EDF}" destId="{D24DA1E4-5DBD-4816-96A6-0003BC4178A3}" srcOrd="5" destOrd="0" parTransId="{46F948C8-A950-4F01-8A2D-708E6DFEC92C}" sibTransId="{5FE3AE0F-54C6-4AF2-9496-0A2A15142C33}"/>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9DF98519-5F0C-4BEE-ABDD-C9583895076D}" type="presParOf" srcId="{DD2FCE85-8FF6-4DA2-BA15-C2DFA792A2A4}" destId="{EA23579D-F24F-4F5B-9703-54C9187FF07D}" srcOrd="9" destOrd="0" presId="urn:microsoft.com/office/officeart/2005/8/layout/chevron1"/>
    <dgm:cxn modelId="{AA5DEF9C-349F-4B8E-A3ED-A1678EE54B48}" type="presParOf" srcId="{DD2FCE85-8FF6-4DA2-BA15-C2DFA792A2A4}" destId="{200BF8DC-688B-4874-B9C9-17245F1F9660}"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1A03CA9B-47DD-4F39-A733-CBA33E865F0A}">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0318515F-1597-4DD9-A51B-2B12F1490D81}" type="parTrans" cxnId="{EF7BE171-1A07-48ED-9462-D2ECA97DEFD7}">
      <dgm:prSet/>
      <dgm:spPr/>
    </dgm:pt>
    <dgm:pt modelId="{F95364EA-4111-4022-9FC0-2D9F5792FCDF}" type="sibTrans" cxnId="{EF7BE171-1A07-48ED-9462-D2ECA97DEFD7}">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9D2DE76B-001A-4741-8E67-BB0FD1445952}" type="pres">
      <dgm:prSet presAssocID="{6878EDB3-9079-4635-B861-D2AB161C65D9}" presName="parTxOnlySpace" presStyleCnt="0"/>
      <dgm:spPr/>
    </dgm:pt>
    <dgm:pt modelId="{6355E62B-1F21-463B-89FA-E807337D9271}" type="pres">
      <dgm:prSet presAssocID="{1A03CA9B-47DD-4F39-A733-CBA33E865F0A}"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EF7BE171-1A07-48ED-9462-D2ECA97DEFD7}" srcId="{85D892D0-372B-4B16-936C-3F92CB455EDF}" destId="{1A03CA9B-47DD-4F39-A733-CBA33E865F0A}" srcOrd="5" destOrd="0" parTransId="{0318515F-1597-4DD9-A51B-2B12F1490D81}" sibTransId="{F95364EA-4111-4022-9FC0-2D9F5792FCDF}"/>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3E3090B7-9FD3-4C22-8BD1-23EC005D92B0}" type="presOf" srcId="{1A03CA9B-47DD-4F39-A733-CBA33E865F0A}" destId="{6355E62B-1F21-463B-89FA-E807337D9271}" srcOrd="0" destOrd="0" presId="urn:microsoft.com/office/officeart/2005/8/layout/chevron1"/>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2B9DE16E-9EE3-4DF2-A7C7-DD0C15E275BA}" type="presParOf" srcId="{DD2FCE85-8FF6-4DA2-BA15-C2DFA792A2A4}" destId="{9D2DE76B-001A-4741-8E67-BB0FD1445952}" srcOrd="9" destOrd="0" presId="urn:microsoft.com/office/officeart/2005/8/layout/chevron1"/>
    <dgm:cxn modelId="{7A0C11CF-60CB-470F-94E1-2F7F53561600}" type="presParOf" srcId="{DD2FCE85-8FF6-4DA2-BA15-C2DFA792A2A4}" destId="{6355E62B-1F21-463B-89FA-E807337D9271}"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1A8D31FC-8DAC-49AD-B2A4-6CFA92F66A99}">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7F01863-556F-47BD-915E-EFDC8038B42C}" type="parTrans" cxnId="{5A2E28C9-3FF5-44C6-8493-91FE664C9A8F}">
      <dgm:prSet/>
      <dgm:spPr/>
    </dgm:pt>
    <dgm:pt modelId="{233A7E55-8B63-4812-A4F7-5673563DF947}" type="sibTrans" cxnId="{5A2E28C9-3FF5-44C6-8493-91FE664C9A8F}">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5C3526B2-1D70-4104-BD41-0C342592A808}" type="pres">
      <dgm:prSet presAssocID="{6878EDB3-9079-4635-B861-D2AB161C65D9}" presName="parTxOnlySpace" presStyleCnt="0"/>
      <dgm:spPr/>
    </dgm:pt>
    <dgm:pt modelId="{A0AC6FD9-A39D-40CA-83F6-684E1D7EF494}" type="pres">
      <dgm:prSet presAssocID="{1A8D31FC-8DAC-49AD-B2A4-6CFA92F66A99}"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5A2E28C9-3FF5-44C6-8493-91FE664C9A8F}" srcId="{85D892D0-372B-4B16-936C-3F92CB455EDF}" destId="{1A8D31FC-8DAC-49AD-B2A4-6CFA92F66A99}" srcOrd="5" destOrd="0" parTransId="{17F01863-556F-47BD-915E-EFDC8038B42C}" sibTransId="{233A7E55-8B63-4812-A4F7-5673563DF947}"/>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376C65ED-4D2C-4D17-9E25-454E3B38D0C5}" type="presOf" srcId="{1A8D31FC-8DAC-49AD-B2A4-6CFA92F66A99}" destId="{A0AC6FD9-A39D-40CA-83F6-684E1D7EF494}"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E5B5F922-FD0A-481A-B791-3A75E9344AC1}" type="presParOf" srcId="{DD2FCE85-8FF6-4DA2-BA15-C2DFA792A2A4}" destId="{5C3526B2-1D70-4104-BD41-0C342592A808}" srcOrd="9" destOrd="0" presId="urn:microsoft.com/office/officeart/2005/8/layout/chevron1"/>
    <dgm:cxn modelId="{5CB81DBB-A243-4198-9594-7485C54131EB}" type="presParOf" srcId="{DD2FCE85-8FF6-4DA2-BA15-C2DFA792A2A4}" destId="{A0AC6FD9-A39D-40CA-83F6-684E1D7EF494}"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3BBD4F70-64C5-43A0-8925-735A732B0D86}">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8E9B576B-D5FA-403D-8115-948F2F20EDE5}" type="parTrans" cxnId="{E31AB543-DCA7-47FF-BA8F-827AAAB21C40}">
      <dgm:prSet/>
      <dgm:spPr/>
      <dgm:t>
        <a:bodyPr/>
        <a:lstStyle/>
        <a:p>
          <a:endParaRPr lang="en-US"/>
        </a:p>
      </dgm:t>
    </dgm:pt>
    <dgm:pt modelId="{E33D6150-C3D9-4031-BE19-B559638FC2EB}" type="sibTrans" cxnId="{E31AB543-DCA7-47FF-BA8F-827AAAB21C40}">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B00F15B1-FAC7-4759-9577-94BE8F896F9D}" type="pres">
      <dgm:prSet presAssocID="{6878EDB3-9079-4635-B861-D2AB161C65D9}" presName="parTxOnlySpace" presStyleCnt="0"/>
      <dgm:spPr/>
    </dgm:pt>
    <dgm:pt modelId="{0C27601D-51EC-4789-85A0-372CE8263133}" type="pres">
      <dgm:prSet presAssocID="{3BBD4F70-64C5-43A0-8925-735A732B0D86}"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E31AB543-DCA7-47FF-BA8F-827AAAB21C40}" srcId="{85D892D0-372B-4B16-936C-3F92CB455EDF}" destId="{3BBD4F70-64C5-43A0-8925-735A732B0D86}" srcOrd="5" destOrd="0" parTransId="{8E9B576B-D5FA-403D-8115-948F2F20EDE5}" sibTransId="{E33D6150-C3D9-4031-BE19-B559638FC2EB}"/>
    <dgm:cxn modelId="{8E8D8766-E71E-4680-8726-67590EC73947}" type="presOf" srcId="{3BBD4F70-64C5-43A0-8925-735A732B0D86}" destId="{0C27601D-51EC-4789-85A0-372CE8263133}"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CBA9E91C-5BAB-4FD7-9A85-EB56B24DAADE}" type="presParOf" srcId="{DD2FCE85-8FF6-4DA2-BA15-C2DFA792A2A4}" destId="{B00F15B1-FAC7-4759-9577-94BE8F896F9D}" srcOrd="9" destOrd="0" presId="urn:microsoft.com/office/officeart/2005/8/layout/chevron1"/>
    <dgm:cxn modelId="{3EAFED96-4B8C-46FE-A0D3-07298A317580}" type="presParOf" srcId="{DD2FCE85-8FF6-4DA2-BA15-C2DFA792A2A4}" destId="{0C27601D-51EC-4789-85A0-372CE826313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324C7741-3496-41F3-847C-17F897FD89FC}">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ED47E46-19C7-4A17-B118-92FFA1FB2A6F}" type="parTrans" cxnId="{1741C967-435A-4987-BB26-95190A385AEB}">
      <dgm:prSet/>
      <dgm:spPr/>
    </dgm:pt>
    <dgm:pt modelId="{39E5A561-D67F-4A7C-85A8-2DE51F4AA743}" type="sibTrans" cxnId="{1741C967-435A-4987-BB26-95190A385AEB}">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F540B74C-4C56-4010-AF19-D078791FA676}" type="pres">
      <dgm:prSet presAssocID="{6878EDB3-9079-4635-B861-D2AB161C65D9}" presName="parTxOnlySpace" presStyleCnt="0"/>
      <dgm:spPr/>
    </dgm:pt>
    <dgm:pt modelId="{92E8AE9C-1F7D-474E-8D3C-6DB402B0039B}" type="pres">
      <dgm:prSet presAssocID="{324C7741-3496-41F3-847C-17F897FD89FC}"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1741C967-435A-4987-BB26-95190A385AEB}" srcId="{85D892D0-372B-4B16-936C-3F92CB455EDF}" destId="{324C7741-3496-41F3-847C-17F897FD89FC}" srcOrd="5" destOrd="0" parTransId="{5ED47E46-19C7-4A17-B118-92FFA1FB2A6F}" sibTransId="{39E5A561-D67F-4A7C-85A8-2DE51F4AA743}"/>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6AAFA2E5-F45E-4756-9792-13BA28D2C5D1}" type="presOf" srcId="{324C7741-3496-41F3-847C-17F897FD89FC}" destId="{92E8AE9C-1F7D-474E-8D3C-6DB402B0039B}"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6075C069-4C8B-4C73-9A37-5D6466CD0049}" type="presParOf" srcId="{DD2FCE85-8FF6-4DA2-BA15-C2DFA792A2A4}" destId="{F540B74C-4C56-4010-AF19-D078791FA676}" srcOrd="9" destOrd="0" presId="urn:microsoft.com/office/officeart/2005/8/layout/chevron1"/>
    <dgm:cxn modelId="{679E2F86-835C-4D3E-99C3-FD46AD4AD9AF}" type="presParOf" srcId="{DD2FCE85-8FF6-4DA2-BA15-C2DFA792A2A4}" destId="{92E8AE9C-1F7D-474E-8D3C-6DB402B0039B}"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EC384F43-8C45-49D2-B4A4-F650F570A46E}">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30464B43-43D5-44EE-A572-AA349FABDEBA}" type="parTrans" cxnId="{A8BA71B4-9084-4660-B55A-E16968DEE7C8}">
      <dgm:prSet/>
      <dgm:spPr/>
    </dgm:pt>
    <dgm:pt modelId="{20B716B3-C34D-4F58-9A1C-B5C3EA7F3EA7}" type="sibTrans" cxnId="{A8BA71B4-9084-4660-B55A-E16968DEE7C8}">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91912EF2-74D7-4EFE-8DDF-4A23771B3043}" type="pres">
      <dgm:prSet presAssocID="{6878EDB3-9079-4635-B861-D2AB161C65D9}" presName="parTxOnlySpace" presStyleCnt="0"/>
      <dgm:spPr/>
    </dgm:pt>
    <dgm:pt modelId="{A6B19DB9-F3C2-43B8-85C6-CC8FABCB57C2}" type="pres">
      <dgm:prSet presAssocID="{EC384F43-8C45-49D2-B4A4-F650F570A46E}"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B6ADD79C-0B7F-41C4-A3F8-FF2A01632FFB}" type="presOf" srcId="{EC384F43-8C45-49D2-B4A4-F650F570A46E}" destId="{A6B19DB9-F3C2-43B8-85C6-CC8FABCB57C2}" srcOrd="0" destOrd="0" presId="urn:microsoft.com/office/officeart/2005/8/layout/chevron1"/>
    <dgm:cxn modelId="{A8BA71B4-9084-4660-B55A-E16968DEE7C8}" srcId="{85D892D0-372B-4B16-936C-3F92CB455EDF}" destId="{EC384F43-8C45-49D2-B4A4-F650F570A46E}" srcOrd="5" destOrd="0" parTransId="{30464B43-43D5-44EE-A572-AA349FABDEBA}" sibTransId="{20B716B3-C34D-4F58-9A1C-B5C3EA7F3EA7}"/>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E2F5414B-0B76-48EC-AB62-DCC422A0ADC7}" type="presParOf" srcId="{DD2FCE85-8FF6-4DA2-BA15-C2DFA792A2A4}" destId="{91912EF2-74D7-4EFE-8DDF-4A23771B3043}" srcOrd="9" destOrd="0" presId="urn:microsoft.com/office/officeart/2005/8/layout/chevron1"/>
    <dgm:cxn modelId="{C3D24E39-1054-4CC7-90C7-187CD6A48AA7}" type="presParOf" srcId="{DD2FCE85-8FF6-4DA2-BA15-C2DFA792A2A4}" destId="{A6B19DB9-F3C2-43B8-85C6-CC8FABCB57C2}"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7E997006-2452-40FE-BAEA-A7AA6DAEFFCF}">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7122A39E-F77E-44B2-8B2B-F6FA8C7BB71C}" type="parTrans" cxnId="{1D5941B1-4925-468C-8150-F77B68194D90}">
      <dgm:prSet/>
      <dgm:spPr/>
    </dgm:pt>
    <dgm:pt modelId="{D75BFB03-431A-4D85-A8AF-39B9D7A6D8F5}" type="sibTrans" cxnId="{1D5941B1-4925-468C-8150-F77B68194D90}">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DB43E504-F071-45A8-BC51-F6B54C84C0E2}" type="pres">
      <dgm:prSet presAssocID="{6878EDB3-9079-4635-B861-D2AB161C65D9}" presName="parTxOnlySpace" presStyleCnt="0"/>
      <dgm:spPr/>
    </dgm:pt>
    <dgm:pt modelId="{FAB7F02E-EA78-4E4F-A817-D9B8DEBCD42B}" type="pres">
      <dgm:prSet presAssocID="{7E997006-2452-40FE-BAEA-A7AA6DAEFFCF}"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1D5941B1-4925-468C-8150-F77B68194D90}" srcId="{85D892D0-372B-4B16-936C-3F92CB455EDF}" destId="{7E997006-2452-40FE-BAEA-A7AA6DAEFFCF}" srcOrd="5" destOrd="0" parTransId="{7122A39E-F77E-44B2-8B2B-F6FA8C7BB71C}" sibTransId="{D75BFB03-431A-4D85-A8AF-39B9D7A6D8F5}"/>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7FBE2AF3-E9CD-46CF-A533-35C39A73DE7D}" type="presOf" srcId="{7E997006-2452-40FE-BAEA-A7AA6DAEFFCF}" destId="{FAB7F02E-EA78-4E4F-A817-D9B8DEBCD42B}"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6C10CA2F-AB2D-4614-9DE4-6C11DD57182B}" type="presParOf" srcId="{DD2FCE85-8FF6-4DA2-BA15-C2DFA792A2A4}" destId="{DB43E504-F071-45A8-BC51-F6B54C84C0E2}" srcOrd="9" destOrd="0" presId="urn:microsoft.com/office/officeart/2005/8/layout/chevron1"/>
    <dgm:cxn modelId="{F32B6A15-F8BA-4A6F-9F04-7B6511F4512D}" type="presParOf" srcId="{DD2FCE85-8FF6-4DA2-BA15-C2DFA792A2A4}" destId="{FAB7F02E-EA78-4E4F-A817-D9B8DEBCD42B}"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5984490C-4879-44B7-A39B-DEC75657D5BB}">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96230072-5679-46F0-9AA9-EA64C5D02C8F}" type="parTrans" cxnId="{C78A4523-D419-4C93-B605-72130D9706C4}">
      <dgm:prSet/>
      <dgm:spPr/>
      <dgm:t>
        <a:bodyPr/>
        <a:lstStyle/>
        <a:p>
          <a:endParaRPr lang="en-US"/>
        </a:p>
      </dgm:t>
    </dgm:pt>
    <dgm:pt modelId="{D2D3B9CD-7D60-4BAD-946C-4B151D6E4D99}" type="sibTrans" cxnId="{C78A4523-D419-4C93-B605-72130D9706C4}">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1B943E19-4216-4DFF-999A-0B88EBB2CBD3}" type="pres">
      <dgm:prSet presAssocID="{6878EDB3-9079-4635-B861-D2AB161C65D9}" presName="parTxOnlySpace" presStyleCnt="0"/>
      <dgm:spPr/>
    </dgm:pt>
    <dgm:pt modelId="{C9EB93E2-A1C4-4D81-8298-6941459E2625}" type="pres">
      <dgm:prSet presAssocID="{5984490C-4879-44B7-A39B-DEC75657D5BB}" presName="parTxOnly" presStyleLbl="node1" presStyleIdx="5" presStyleCnt="6">
        <dgm:presLayoutVars>
          <dgm:chMax val="0"/>
          <dgm:chPref val="0"/>
          <dgm:bulletEnabled val="1"/>
        </dgm:presLayoutVars>
      </dgm:prSet>
      <dgm:spPr/>
    </dgm:pt>
  </dgm:ptLst>
  <dgm:cxnLst>
    <dgm:cxn modelId="{C78A4523-D419-4C93-B605-72130D9706C4}" srcId="{85D892D0-372B-4B16-936C-3F92CB455EDF}" destId="{5984490C-4879-44B7-A39B-DEC75657D5BB}" srcOrd="5" destOrd="0" parTransId="{96230072-5679-46F0-9AA9-EA64C5D02C8F}" sibTransId="{D2D3B9CD-7D60-4BAD-946C-4B151D6E4D99}"/>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4E81E998-AA9F-4A49-9DCD-AF8D7D96D84D}" type="presOf" srcId="{5984490C-4879-44B7-A39B-DEC75657D5BB}" destId="{C9EB93E2-A1C4-4D81-8298-6941459E262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687D1D59-324E-47B3-983C-C1F0E3FCE761}" type="presParOf" srcId="{DD2FCE85-8FF6-4DA2-BA15-C2DFA792A2A4}" destId="{1B943E19-4216-4DFF-999A-0B88EBB2CBD3}" srcOrd="9" destOrd="0" presId="urn:microsoft.com/office/officeart/2005/8/layout/chevron1"/>
    <dgm:cxn modelId="{28FB432D-8048-4A3A-892D-02616E78911E}" type="presParOf" srcId="{DD2FCE85-8FF6-4DA2-BA15-C2DFA792A2A4}" destId="{C9EB93E2-A1C4-4D81-8298-6941459E2625}"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t>
        <a:bodyPr/>
        <a:lstStyle/>
        <a:p>
          <a:endParaRPr lang="en-US"/>
        </a:p>
      </dgm:t>
    </dgm:pt>
    <dgm:pt modelId="{A3990F36-331A-4615-B647-3A23585BD9A4}">
      <dgm:prSet phldrT="[Text]"/>
      <dgm:spPr>
        <a:solidFill>
          <a:schemeClr val="accent1">
            <a:lumMod val="60000"/>
            <a:lumOff val="40000"/>
          </a:schemeClr>
        </a:solid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1 Introduction</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968CFADB-FE8A-4811-9CDC-31961A427432}">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236A8A08-2814-40BB-975D-0E4A7C677FC2}" type="parTrans" cxnId="{904298DF-435D-473A-A9E4-8762484B8EFF}">
      <dgm:prSet/>
      <dgm:spPr/>
      <dgm:t>
        <a:bodyPr/>
        <a:lstStyle/>
        <a:p>
          <a:endParaRPr lang="en-US"/>
        </a:p>
      </dgm:t>
    </dgm:pt>
    <dgm:pt modelId="{ECDB6C4A-76B7-4BB8-97AC-004FB78B38A1}" type="sibTrans" cxnId="{904298DF-435D-473A-A9E4-8762484B8EFF}">
      <dgm:prSet/>
      <dgm:spPr/>
      <dgm:t>
        <a:bodyPr/>
        <a:lstStyle/>
        <a:p>
          <a:endParaRPr lang="en-US"/>
        </a:p>
      </dgm:t>
    </dgm:pt>
    <dgm:pt modelId="{D51A6FA1-BB53-4255-BE5E-DC598C713DAC}">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D4076171-7287-4A42-988C-7A21FE1224B8}" type="parTrans" cxnId="{7D772D20-2FA6-4E94-9146-198A32AEFB75}">
      <dgm:prSet/>
      <dgm:spPr/>
      <dgm:t>
        <a:bodyPr/>
        <a:lstStyle/>
        <a:p>
          <a:endParaRPr lang="en-US"/>
        </a:p>
      </dgm:t>
    </dgm:pt>
    <dgm:pt modelId="{5FE4464B-D717-42BC-B6A5-7D778FD79C38}" type="sibTrans" cxnId="{7D772D20-2FA6-4E94-9146-198A32AEFB75}">
      <dgm:prSet/>
      <dgm:spPr/>
      <dgm:t>
        <a:bodyPr/>
        <a:lstStyle/>
        <a:p>
          <a:endParaRPr lang="en-US"/>
        </a:p>
      </dgm:t>
    </dgm:pt>
    <dgm:pt modelId="{9703A4EE-2FA6-4F09-8557-50A526CDDEDE}">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16590A20-CF57-46BD-9BB0-98885D030031}" type="parTrans" cxnId="{2F8CF408-BD81-4D3F-8DA8-A4528089B72F}">
      <dgm:prSet/>
      <dgm:spPr/>
      <dgm:t>
        <a:bodyPr/>
        <a:lstStyle/>
        <a:p>
          <a:endParaRPr lang="en-US"/>
        </a:p>
      </dgm:t>
    </dgm:pt>
    <dgm:pt modelId="{090E077B-CCB9-4B7D-A42F-E50E4B2D0AFD}" type="sibTrans" cxnId="{2F8CF408-BD81-4D3F-8DA8-A4528089B72F}">
      <dgm:prSet/>
      <dgm:spPr/>
      <dgm:t>
        <a:bodyPr/>
        <a:lstStyle/>
        <a:p>
          <a:endParaRPr lang="en-US"/>
        </a:p>
      </dgm:t>
    </dgm:pt>
    <dgm:pt modelId="{46F7E8C3-6E6E-4D35-8932-12BFF101FEF3}">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D57F126D-2F15-4939-AF1B-9CA8F7AE2414}" type="parTrans" cxnId="{6271DD16-9C41-4D9D-AECD-C5A67D10E757}">
      <dgm:prSet/>
      <dgm:spPr/>
      <dgm:t>
        <a:bodyPr/>
        <a:lstStyle/>
        <a:p>
          <a:endParaRPr lang="en-US"/>
        </a:p>
      </dgm:t>
    </dgm:pt>
    <dgm:pt modelId="{F7422C73-3FEA-4D30-892C-D20DD130AE9C}" type="sibTrans" cxnId="{6271DD16-9C41-4D9D-AECD-C5A67D10E757}">
      <dgm:prSet/>
      <dgm:spPr/>
      <dgm:t>
        <a:bodyPr/>
        <a:lstStyle/>
        <a:p>
          <a:endParaRPr lang="en-US"/>
        </a:p>
      </dgm:t>
    </dgm:pt>
    <dgm:pt modelId="{94FCB56E-3EFF-4C45-BFCB-BE2B644F9D70}">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1B527778-48A2-46A8-9F5E-372D5C9BE9AF}" type="parTrans" cxnId="{35FF3D07-EF89-4B90-8160-D5CA48EAB58C}">
      <dgm:prSet/>
      <dgm:spPr/>
      <dgm:t>
        <a:bodyPr/>
        <a:lstStyle/>
        <a:p>
          <a:endParaRPr lang="en-US"/>
        </a:p>
      </dgm:t>
    </dgm:pt>
    <dgm:pt modelId="{388E15BF-2287-422D-9A37-D62C6E0301B4}" type="sibTrans" cxnId="{35FF3D07-EF89-4B90-8160-D5CA48EAB58C}">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BF366C39-3EE0-43BF-B6CC-88319A6CBCD3}" type="pres">
      <dgm:prSet presAssocID="{968CFADB-FE8A-4811-9CDC-31961A427432}" presName="parTxOnly" presStyleLbl="node1" presStyleIdx="1" presStyleCnt="6">
        <dgm:presLayoutVars>
          <dgm:chMax val="0"/>
          <dgm:chPref val="0"/>
          <dgm:bulletEnabled val="1"/>
        </dgm:presLayoutVars>
      </dgm:prSet>
      <dgm:spPr/>
    </dgm:pt>
    <dgm:pt modelId="{6F249BFC-93F7-4982-A1E9-834F8F2869EC}" type="pres">
      <dgm:prSet presAssocID="{ECDB6C4A-76B7-4BB8-97AC-004FB78B38A1}" presName="parTxOnlySpace" presStyleCnt="0"/>
      <dgm:spPr/>
    </dgm:pt>
    <dgm:pt modelId="{0819DAE2-1540-4EE6-AB67-330345D14A89}" type="pres">
      <dgm:prSet presAssocID="{D51A6FA1-BB53-4255-BE5E-DC598C713DAC}" presName="parTxOnly" presStyleLbl="node1" presStyleIdx="2" presStyleCnt="6">
        <dgm:presLayoutVars>
          <dgm:chMax val="0"/>
          <dgm:chPref val="0"/>
          <dgm:bulletEnabled val="1"/>
        </dgm:presLayoutVars>
      </dgm:prSet>
      <dgm:spPr/>
    </dgm:pt>
    <dgm:pt modelId="{229707BB-6B27-400E-9C87-DF26511BFF95}" type="pres">
      <dgm:prSet presAssocID="{5FE4464B-D717-42BC-B6A5-7D778FD79C38}" presName="parTxOnlySpace" presStyleCnt="0"/>
      <dgm:spPr/>
    </dgm:pt>
    <dgm:pt modelId="{3D16271F-66CD-4B34-8DAC-D80642495C5A}" type="pres">
      <dgm:prSet presAssocID="{9703A4EE-2FA6-4F09-8557-50A526CDDEDE}" presName="parTxOnly" presStyleLbl="node1" presStyleIdx="3" presStyleCnt="6">
        <dgm:presLayoutVars>
          <dgm:chMax val="0"/>
          <dgm:chPref val="0"/>
          <dgm:bulletEnabled val="1"/>
        </dgm:presLayoutVars>
      </dgm:prSet>
      <dgm:spPr/>
    </dgm:pt>
    <dgm:pt modelId="{414C7382-6803-4B9C-B63D-07262A4BD026}" type="pres">
      <dgm:prSet presAssocID="{090E077B-CCB9-4B7D-A42F-E50E4B2D0AFD}" presName="parTxOnlySpace" presStyleCnt="0"/>
      <dgm:spPr/>
    </dgm:pt>
    <dgm:pt modelId="{636F990A-62B7-46F9-971E-23E95EAC026B}" type="pres">
      <dgm:prSet presAssocID="{46F7E8C3-6E6E-4D35-8932-12BFF101FEF3}" presName="parTxOnly" presStyleLbl="node1" presStyleIdx="4" presStyleCnt="6">
        <dgm:presLayoutVars>
          <dgm:chMax val="0"/>
          <dgm:chPref val="0"/>
          <dgm:bulletEnabled val="1"/>
        </dgm:presLayoutVars>
      </dgm:prSet>
      <dgm:spPr/>
    </dgm:pt>
    <dgm:pt modelId="{1CF8CC65-016D-4D77-9B1B-FCDB66CC635E}" type="pres">
      <dgm:prSet presAssocID="{F7422C73-3FEA-4D30-892C-D20DD130AE9C}" presName="parTxOnlySpace" presStyleCnt="0"/>
      <dgm:spPr/>
    </dgm:pt>
    <dgm:pt modelId="{159347B1-31C0-41DF-AE9F-CB46EFEA1E58}" type="pres">
      <dgm:prSet presAssocID="{94FCB56E-3EFF-4C45-BFCB-BE2B644F9D70}" presName="parTxOnly" presStyleLbl="node1" presStyleIdx="5" presStyleCnt="6">
        <dgm:presLayoutVars>
          <dgm:chMax val="0"/>
          <dgm:chPref val="0"/>
          <dgm:bulletEnabled val="1"/>
        </dgm:presLayoutVars>
      </dgm:prSet>
      <dgm:spPr/>
    </dgm:pt>
  </dgm:ptLst>
  <dgm:cxnLst>
    <dgm:cxn modelId="{35FF3D07-EF89-4B90-8160-D5CA48EAB58C}" srcId="{85D892D0-372B-4B16-936C-3F92CB455EDF}" destId="{94FCB56E-3EFF-4C45-BFCB-BE2B644F9D70}" srcOrd="5" destOrd="0" parTransId="{1B527778-48A2-46A8-9F5E-372D5C9BE9AF}" sibTransId="{388E15BF-2287-422D-9A37-D62C6E0301B4}"/>
    <dgm:cxn modelId="{2F8CF408-BD81-4D3F-8DA8-A4528089B72F}" srcId="{85D892D0-372B-4B16-936C-3F92CB455EDF}" destId="{9703A4EE-2FA6-4F09-8557-50A526CDDEDE}" srcOrd="3" destOrd="0" parTransId="{16590A20-CF57-46BD-9BB0-98885D030031}" sibTransId="{090E077B-CCB9-4B7D-A42F-E50E4B2D0AFD}"/>
    <dgm:cxn modelId="{6271DD16-9C41-4D9D-AECD-C5A67D10E757}" srcId="{85D892D0-372B-4B16-936C-3F92CB455EDF}" destId="{46F7E8C3-6E6E-4D35-8932-12BFF101FEF3}" srcOrd="4" destOrd="0" parTransId="{D57F126D-2F15-4939-AF1B-9CA8F7AE2414}" sibTransId="{F7422C73-3FEA-4D30-892C-D20DD130AE9C}"/>
    <dgm:cxn modelId="{7D772D20-2FA6-4E94-9146-198A32AEFB75}" srcId="{85D892D0-372B-4B16-936C-3F92CB455EDF}" destId="{D51A6FA1-BB53-4255-BE5E-DC598C713DAC}" srcOrd="2" destOrd="0" parTransId="{D4076171-7287-4A42-988C-7A21FE1224B8}" sibTransId="{5FE4464B-D717-42BC-B6A5-7D778FD79C38}"/>
    <dgm:cxn modelId="{A0A74E2D-97E9-40FD-A940-490AFFD152AF}" type="presOf" srcId="{85D892D0-372B-4B16-936C-3F92CB455EDF}" destId="{DD2FCE85-8FF6-4DA2-BA15-C2DFA792A2A4}" srcOrd="0" destOrd="0" presId="urn:microsoft.com/office/officeart/2005/8/layout/chevron1"/>
    <dgm:cxn modelId="{74832534-88C7-46C0-BAF9-E7555832F45A}" type="presOf" srcId="{46F7E8C3-6E6E-4D35-8932-12BFF101FEF3}" destId="{636F990A-62B7-46F9-971E-23E95EAC026B}" srcOrd="0" destOrd="0" presId="urn:microsoft.com/office/officeart/2005/8/layout/chevron1"/>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AAAEDA75-FD7B-4BE7-9E93-E43FDE96290A}" type="presOf" srcId="{94FCB56E-3EFF-4C45-BFCB-BE2B644F9D70}" destId="{159347B1-31C0-41DF-AE9F-CB46EFEA1E58}" srcOrd="0" destOrd="0" presId="urn:microsoft.com/office/officeart/2005/8/layout/chevron1"/>
    <dgm:cxn modelId="{7D13C683-EB81-45C6-BE66-1F3FF74A009D}" type="presOf" srcId="{9703A4EE-2FA6-4F09-8557-50A526CDDEDE}" destId="{3D16271F-66CD-4B34-8DAC-D80642495C5A}" srcOrd="0" destOrd="0" presId="urn:microsoft.com/office/officeart/2005/8/layout/chevron1"/>
    <dgm:cxn modelId="{2E247389-B696-408B-BB3D-DA8068119EA7}" type="presOf" srcId="{D51A6FA1-BB53-4255-BE5E-DC598C713DAC}" destId="{0819DAE2-1540-4EE6-AB67-330345D14A89}" srcOrd="0" destOrd="0" presId="urn:microsoft.com/office/officeart/2005/8/layout/chevron1"/>
    <dgm:cxn modelId="{D79124A7-7491-41B2-93E1-2B24CA8C7BBA}" type="presOf" srcId="{968CFADB-FE8A-4811-9CDC-31961A427432}" destId="{BF366C39-3EE0-43BF-B6CC-88319A6CBCD3}" srcOrd="0" destOrd="0" presId="urn:microsoft.com/office/officeart/2005/8/layout/chevron1"/>
    <dgm:cxn modelId="{904298DF-435D-473A-A9E4-8762484B8EFF}" srcId="{85D892D0-372B-4B16-936C-3F92CB455EDF}" destId="{968CFADB-FE8A-4811-9CDC-31961A427432}" srcOrd="1" destOrd="0" parTransId="{236A8A08-2814-40BB-975D-0E4A7C677FC2}" sibTransId="{ECDB6C4A-76B7-4BB8-97AC-004FB78B38A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C0903B69-8E63-4773-934C-440AAAAA58E2}" type="presParOf" srcId="{DD2FCE85-8FF6-4DA2-BA15-C2DFA792A2A4}" destId="{BF366C39-3EE0-43BF-B6CC-88319A6CBCD3}" srcOrd="2" destOrd="0" presId="urn:microsoft.com/office/officeart/2005/8/layout/chevron1"/>
    <dgm:cxn modelId="{FC399402-5686-4818-9E9C-554DA9437710}" type="presParOf" srcId="{DD2FCE85-8FF6-4DA2-BA15-C2DFA792A2A4}" destId="{6F249BFC-93F7-4982-A1E9-834F8F2869EC}" srcOrd="3" destOrd="0" presId="urn:microsoft.com/office/officeart/2005/8/layout/chevron1"/>
    <dgm:cxn modelId="{C201B376-FCFD-4750-BB2F-4597D0DE5010}" type="presParOf" srcId="{DD2FCE85-8FF6-4DA2-BA15-C2DFA792A2A4}" destId="{0819DAE2-1540-4EE6-AB67-330345D14A89}" srcOrd="4" destOrd="0" presId="urn:microsoft.com/office/officeart/2005/8/layout/chevron1"/>
    <dgm:cxn modelId="{A38CB68D-559D-4ECA-A319-110296D50095}" type="presParOf" srcId="{DD2FCE85-8FF6-4DA2-BA15-C2DFA792A2A4}" destId="{229707BB-6B27-400E-9C87-DF26511BFF95}" srcOrd="5" destOrd="0" presId="urn:microsoft.com/office/officeart/2005/8/layout/chevron1"/>
    <dgm:cxn modelId="{C33227C6-6814-4423-81EF-915005F12B83}" type="presParOf" srcId="{DD2FCE85-8FF6-4DA2-BA15-C2DFA792A2A4}" destId="{3D16271F-66CD-4B34-8DAC-D80642495C5A}" srcOrd="6" destOrd="0" presId="urn:microsoft.com/office/officeart/2005/8/layout/chevron1"/>
    <dgm:cxn modelId="{4B49FDF1-B375-4121-A08A-04BD77AF3889}" type="presParOf" srcId="{DD2FCE85-8FF6-4DA2-BA15-C2DFA792A2A4}" destId="{414C7382-6803-4B9C-B63D-07262A4BD026}" srcOrd="7" destOrd="0" presId="urn:microsoft.com/office/officeart/2005/8/layout/chevron1"/>
    <dgm:cxn modelId="{35714565-B790-4ACD-B1F1-930916B2CF6A}" type="presParOf" srcId="{DD2FCE85-8FF6-4DA2-BA15-C2DFA792A2A4}" destId="{636F990A-62B7-46F9-971E-23E95EAC026B}" srcOrd="8" destOrd="0" presId="urn:microsoft.com/office/officeart/2005/8/layout/chevron1"/>
    <dgm:cxn modelId="{3EF62804-ABAA-4740-A31D-8CEF03B5154B}" type="presParOf" srcId="{DD2FCE85-8FF6-4DA2-BA15-C2DFA792A2A4}" destId="{1CF8CC65-016D-4D77-9B1B-FCDB66CC635E}" srcOrd="9" destOrd="0" presId="urn:microsoft.com/office/officeart/2005/8/layout/chevron1"/>
    <dgm:cxn modelId="{35A28475-9C06-47C2-BD11-67FF86A33B0C}" type="presParOf" srcId="{DD2FCE85-8FF6-4DA2-BA15-C2DFA792A2A4}" destId="{159347B1-31C0-41DF-AE9F-CB46EFEA1E58}" srcOrd="10" destOrd="0" presId="urn:microsoft.com/office/officeart/2005/8/layout/chevron1"/>
  </dgm:cxnLst>
  <dgm:bg>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4726786E-2E18-4600-932F-B83C9D75A839}">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C4A6785-F523-45E7-ADE6-795AAFA2E674}" type="parTrans" cxnId="{70CE7F19-1F56-47D9-8E84-1FF94924C206}">
      <dgm:prSet/>
      <dgm:spPr/>
    </dgm:pt>
    <dgm:pt modelId="{D488602A-478E-4E57-88BB-0B0BA15FB758}" type="sibTrans" cxnId="{70CE7F19-1F56-47D9-8E84-1FF94924C206}">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377C5D18-EC83-4041-B17A-9C23B8818B22}" type="pres">
      <dgm:prSet presAssocID="{B49946A1-2A3B-4DCA-BC49-1F73CBEBA1C7}" presName="parTxOnlySpace" presStyleCnt="0"/>
      <dgm:spPr/>
    </dgm:pt>
    <dgm:pt modelId="{8712E010-18E6-4EC9-AB03-F38F8813004E}" type="pres">
      <dgm:prSet presAssocID="{4726786E-2E18-4600-932F-B83C9D75A839}" presName="parTxOnly" presStyleLbl="node1" presStyleIdx="5" presStyleCnt="6">
        <dgm:presLayoutVars>
          <dgm:chMax val="0"/>
          <dgm:chPref val="0"/>
          <dgm:bulletEnabled val="1"/>
        </dgm:presLayoutVars>
      </dgm:prSet>
      <dgm:spPr/>
    </dgm:pt>
  </dgm:ptLst>
  <dgm:cxnLst>
    <dgm:cxn modelId="{70CE7F19-1F56-47D9-8E84-1FF94924C206}" srcId="{85D892D0-372B-4B16-936C-3F92CB455EDF}" destId="{4726786E-2E18-4600-932F-B83C9D75A839}" srcOrd="5" destOrd="0" parTransId="{1C4A6785-F523-45E7-ADE6-795AAFA2E674}" sibTransId="{D488602A-478E-4E57-88BB-0B0BA15FB758}"/>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E64CE3C1-696F-4637-A800-C6FD8BAFA1E4}" type="presOf" srcId="{4726786E-2E18-4600-932F-B83C9D75A839}" destId="{8712E010-18E6-4EC9-AB03-F38F8813004E}"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7957E220-67DC-47C1-97C6-E59BF4BF54FD}" type="presParOf" srcId="{DD2FCE85-8FF6-4DA2-BA15-C2DFA792A2A4}" destId="{377C5D18-EC83-4041-B17A-9C23B8818B22}" srcOrd="9" destOrd="0" presId="urn:microsoft.com/office/officeart/2005/8/layout/chevron1"/>
    <dgm:cxn modelId="{12E9F10B-0976-472D-AE78-3DD1BBE698A3}" type="presParOf" srcId="{DD2FCE85-8FF6-4DA2-BA15-C2DFA792A2A4}" destId="{8712E010-18E6-4EC9-AB03-F38F8813004E}"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81CAE3BF-1C39-4D68-BAF4-A52819231451}">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7ED663C5-514F-437E-98FC-0F44B6DB4BDA}" type="parTrans" cxnId="{E76CB094-C321-4823-8D10-F7F06E71F654}">
      <dgm:prSet/>
      <dgm:spPr/>
    </dgm:pt>
    <dgm:pt modelId="{DEB5682B-266A-4E81-86BF-6B0122D1B80A}" type="sibTrans" cxnId="{E76CB094-C321-4823-8D10-F7F06E71F654}">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0FCE4EDB-5AAF-4525-ABB1-3016AB2B3200}" type="pres">
      <dgm:prSet presAssocID="{B49946A1-2A3B-4DCA-BC49-1F73CBEBA1C7}" presName="parTxOnlySpace" presStyleCnt="0"/>
      <dgm:spPr/>
    </dgm:pt>
    <dgm:pt modelId="{CD4EDA0D-9E88-4043-B09A-105E00E0331C}" type="pres">
      <dgm:prSet presAssocID="{81CAE3BF-1C39-4D68-BAF4-A52819231451}" presName="parTxOnly" presStyleLbl="node1" presStyleIdx="5" presStyleCnt="6">
        <dgm:presLayoutVars>
          <dgm:chMax val="0"/>
          <dgm:chPref val="0"/>
          <dgm:bulletEnabled val="1"/>
        </dgm:presLayoutVars>
      </dgm:prSet>
      <dgm:spPr/>
    </dgm:pt>
  </dgm:ptLst>
  <dgm:cxnLst>
    <dgm:cxn modelId="{ADAB8003-3265-4936-A692-0E24D6DBF14E}" type="presOf" srcId="{81CAE3BF-1C39-4D68-BAF4-A52819231451}" destId="{CD4EDA0D-9E88-4043-B09A-105E00E0331C}" srcOrd="0" destOrd="0" presId="urn:microsoft.com/office/officeart/2005/8/layout/chevron1"/>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E76CB094-C321-4823-8D10-F7F06E71F654}" srcId="{85D892D0-372B-4B16-936C-3F92CB455EDF}" destId="{81CAE3BF-1C39-4D68-BAF4-A52819231451}" srcOrd="5" destOrd="0" parTransId="{7ED663C5-514F-437E-98FC-0F44B6DB4BDA}" sibTransId="{DEB5682B-266A-4E81-86BF-6B0122D1B80A}"/>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F9EFA1DF-5831-4E7F-BE87-3F9C80802092}" type="presParOf" srcId="{DD2FCE85-8FF6-4DA2-BA15-C2DFA792A2A4}" destId="{0FCE4EDB-5AAF-4525-ABB1-3016AB2B3200}" srcOrd="9" destOrd="0" presId="urn:microsoft.com/office/officeart/2005/8/layout/chevron1"/>
    <dgm:cxn modelId="{A567B500-5D40-4CCD-929C-20A6F6C02810}" type="presParOf" srcId="{DD2FCE85-8FF6-4DA2-BA15-C2DFA792A2A4}" destId="{CD4EDA0D-9E88-4043-B09A-105E00E0331C}" srcOrd="10" destOrd="0" presId="urn:microsoft.com/office/officeart/2005/8/layout/chevron1"/>
  </dgm:cxnLst>
  <dgm:bg/>
  <dgm:whole>
    <a:ln>
      <a:noFill/>
    </a:ln>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569473C0-A659-4765-9F8D-ACC4EFC18CE6}">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CCC0E151-414F-4D31-A4E8-0F536DEE5D56}" type="parTrans" cxnId="{F30658FB-C9EC-4030-8300-AB94CA24C47A}">
      <dgm:prSet/>
      <dgm:spPr/>
    </dgm:pt>
    <dgm:pt modelId="{FA2E5406-6844-4764-BE84-E8953545AE3A}" type="sibTrans" cxnId="{F30658FB-C9EC-4030-8300-AB94CA24C47A}">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B059C37C-6ED9-4CC5-97E2-952EDA8ED520}" type="pres">
      <dgm:prSet presAssocID="{B49946A1-2A3B-4DCA-BC49-1F73CBEBA1C7}" presName="parTxOnlySpace" presStyleCnt="0"/>
      <dgm:spPr/>
    </dgm:pt>
    <dgm:pt modelId="{EC131A51-890B-4A10-A07B-F15971D7F4F4}" type="pres">
      <dgm:prSet presAssocID="{569473C0-A659-4765-9F8D-ACC4EFC18CE6}"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46B15B38-CB9B-49F4-AF91-123FC3B8E6ED}" type="presOf" srcId="{569473C0-A659-4765-9F8D-ACC4EFC18CE6}" destId="{EC131A51-890B-4A10-A07B-F15971D7F4F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F30658FB-C9EC-4030-8300-AB94CA24C47A}" srcId="{85D892D0-372B-4B16-936C-3F92CB455EDF}" destId="{569473C0-A659-4765-9F8D-ACC4EFC18CE6}" srcOrd="5" destOrd="0" parTransId="{CCC0E151-414F-4D31-A4E8-0F536DEE5D56}" sibTransId="{FA2E5406-6844-4764-BE84-E8953545AE3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17DC51F5-72EC-48B6-AF85-AD9A6DBAFFAC}" type="presParOf" srcId="{DD2FCE85-8FF6-4DA2-BA15-C2DFA792A2A4}" destId="{B059C37C-6ED9-4CC5-97E2-952EDA8ED520}" srcOrd="9" destOrd="0" presId="urn:microsoft.com/office/officeart/2005/8/layout/chevron1"/>
    <dgm:cxn modelId="{13DBCB5E-C317-49A7-96FF-8E16AE2A5BD7}" type="presParOf" srcId="{DD2FCE85-8FF6-4DA2-BA15-C2DFA792A2A4}" destId="{EC131A51-890B-4A10-A07B-F15971D7F4F4}"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E776C19C-6A2F-487C-8909-566B59BD9DEC}">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A6C6A549-D379-4B93-998C-C03A22BD4CB0}" type="parTrans" cxnId="{42D77EB4-C9BB-41DC-89BA-E08B52B400DF}">
      <dgm:prSet/>
      <dgm:spPr/>
      <dgm:t>
        <a:bodyPr/>
        <a:lstStyle/>
        <a:p>
          <a:endParaRPr lang="en-US"/>
        </a:p>
      </dgm:t>
    </dgm:pt>
    <dgm:pt modelId="{03DD0350-026B-42BA-AF80-7F365A3512BF}" type="sibTrans" cxnId="{42D77EB4-C9BB-41DC-89BA-E08B52B400DF}">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D2995E52-5504-43F6-B020-2AB3392B1C54}" type="pres">
      <dgm:prSet presAssocID="{B49946A1-2A3B-4DCA-BC49-1F73CBEBA1C7}" presName="parTxOnlySpace" presStyleCnt="0"/>
      <dgm:spPr/>
    </dgm:pt>
    <dgm:pt modelId="{0FFF0BE6-740B-4CAB-99AE-87E0BB8D8948}" type="pres">
      <dgm:prSet presAssocID="{E776C19C-6A2F-487C-8909-566B59BD9DEC}"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B052F22D-D1DC-44F7-A38E-992418603D3C}" type="presOf" srcId="{E776C19C-6A2F-487C-8909-566B59BD9DEC}" destId="{0FFF0BE6-740B-4CAB-99AE-87E0BB8D8948}"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54B31AAC-9E81-42CA-B0E4-9575227926FA}" type="presOf" srcId="{2826F1D4-EBD7-4333-96B0-B09347BBDC54}" destId="{7DDB66B1-4CAB-4F01-9CDE-5FAEC99E99F5}" srcOrd="0" destOrd="0" presId="urn:microsoft.com/office/officeart/2005/8/layout/chevron1"/>
    <dgm:cxn modelId="{42D77EB4-C9BB-41DC-89BA-E08B52B400DF}" srcId="{85D892D0-372B-4B16-936C-3F92CB455EDF}" destId="{E776C19C-6A2F-487C-8909-566B59BD9DEC}" srcOrd="5" destOrd="0" parTransId="{A6C6A549-D379-4B93-998C-C03A22BD4CB0}" sibTransId="{03DD0350-026B-42BA-AF80-7F365A3512BF}"/>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BE0A1177-5041-4381-AD37-9FA79C2E6118}" type="presParOf" srcId="{DD2FCE85-8FF6-4DA2-BA15-C2DFA792A2A4}" destId="{D2995E52-5504-43F6-B020-2AB3392B1C54}" srcOrd="9" destOrd="0" presId="urn:microsoft.com/office/officeart/2005/8/layout/chevron1"/>
    <dgm:cxn modelId="{74929C61-B845-4C45-B6E9-B7A6BAF09F59}" type="presParOf" srcId="{DD2FCE85-8FF6-4DA2-BA15-C2DFA792A2A4}" destId="{0FFF0BE6-740B-4CAB-99AE-87E0BB8D8948}"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solidFill>
          <a:schemeClr val="accent1">
            <a:lumMod val="60000"/>
            <a:lumOff val="40000"/>
          </a:schemeClr>
        </a:solid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1 Introduction</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A401ADE9-EFA5-460C-883B-CA61805F6794}">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33EB11EA-FCC3-4A83-8E48-DF5D08134A3F}" type="parTrans" cxnId="{24096E32-9401-480C-BAFC-2D594C89E245}">
      <dgm:prSet/>
      <dgm:spPr/>
      <dgm:t>
        <a:bodyPr/>
        <a:lstStyle/>
        <a:p>
          <a:endParaRPr lang="en-US"/>
        </a:p>
      </dgm:t>
    </dgm:pt>
    <dgm:pt modelId="{62F417BD-87FE-4081-9EA2-7D4FEC049625}" type="sibTrans" cxnId="{24096E32-9401-480C-BAFC-2D594C89E245}">
      <dgm:prSet/>
      <dgm:spPr/>
      <dgm:t>
        <a:bodyPr/>
        <a:lstStyle/>
        <a:p>
          <a:endParaRPr lang="en-US"/>
        </a:p>
      </dgm:t>
    </dgm:pt>
    <dgm:pt modelId="{2E791E46-203F-4FC4-BC35-6CD1DD620CBE}">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2DBA4F2A-4F59-44D0-9EFA-8C2DE9597CC2}" type="parTrans" cxnId="{95A4F85D-3284-4E1B-8B9F-EB6280C324ED}">
      <dgm:prSet/>
      <dgm:spPr/>
      <dgm:t>
        <a:bodyPr/>
        <a:lstStyle/>
        <a:p>
          <a:endParaRPr lang="en-US"/>
        </a:p>
      </dgm:t>
    </dgm:pt>
    <dgm:pt modelId="{E9753326-C87A-4014-84E4-296A482F776B}" type="sibTrans" cxnId="{95A4F85D-3284-4E1B-8B9F-EB6280C324ED}">
      <dgm:prSet/>
      <dgm:spPr/>
      <dgm:t>
        <a:bodyPr/>
        <a:lstStyle/>
        <a:p>
          <a:endParaRPr lang="en-US"/>
        </a:p>
      </dgm:t>
    </dgm:pt>
    <dgm:pt modelId="{D5BB8CCE-37C7-4FF9-8CDA-2EEB5D1C228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2531BD50-BC45-402E-8DFC-26B300856CE8}" type="parTrans" cxnId="{974CCAC0-7D72-4695-A563-FA585B054962}">
      <dgm:prSet/>
      <dgm:spPr/>
      <dgm:t>
        <a:bodyPr/>
        <a:lstStyle/>
        <a:p>
          <a:endParaRPr lang="en-US"/>
        </a:p>
      </dgm:t>
    </dgm:pt>
    <dgm:pt modelId="{76AE0000-DC82-4941-8012-BB84B85E8A5B}" type="sibTrans" cxnId="{974CCAC0-7D72-4695-A563-FA585B054962}">
      <dgm:prSet/>
      <dgm:spPr/>
      <dgm:t>
        <a:bodyPr/>
        <a:lstStyle/>
        <a:p>
          <a:endParaRPr lang="en-US"/>
        </a:p>
      </dgm:t>
    </dgm:pt>
    <dgm:pt modelId="{D384E4A9-1685-4E66-95D3-803ED2695D9E}">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2DC90AD3-78F2-4D38-8135-3F3D32C0C417}" type="parTrans" cxnId="{98A929F5-1EE2-4793-B7EF-3314173BEFC2}">
      <dgm:prSet/>
      <dgm:spPr/>
      <dgm:t>
        <a:bodyPr/>
        <a:lstStyle/>
        <a:p>
          <a:endParaRPr lang="en-US"/>
        </a:p>
      </dgm:t>
    </dgm:pt>
    <dgm:pt modelId="{57FD412A-1A09-4451-B16B-11FC2746DEE3}" type="sibTrans" cxnId="{98A929F5-1EE2-4793-B7EF-3314173BEFC2}">
      <dgm:prSet/>
      <dgm:spPr/>
      <dgm:t>
        <a:bodyPr/>
        <a:lstStyle/>
        <a:p>
          <a:endParaRPr lang="en-US"/>
        </a:p>
      </dgm:t>
    </dgm:pt>
    <dgm:pt modelId="{74A72A54-2C39-4A9C-98C4-A4A0494FE03D}">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E7D6994D-2EE1-46C5-A0E5-FF221E1CE3EF}" type="parTrans" cxnId="{1B9E33CE-A6D0-4439-B4DE-C35E8004B3C6}">
      <dgm:prSet/>
      <dgm:spPr/>
      <dgm:t>
        <a:bodyPr/>
        <a:lstStyle/>
        <a:p>
          <a:endParaRPr lang="en-US"/>
        </a:p>
      </dgm:t>
    </dgm:pt>
    <dgm:pt modelId="{B9E22B3D-BD62-4E84-BCE2-CEBFC1772860}" type="sibTrans" cxnId="{1B9E33CE-A6D0-4439-B4DE-C35E8004B3C6}">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C98420E6-8D96-49B0-B077-0539D66A5543}" type="pres">
      <dgm:prSet presAssocID="{A401ADE9-EFA5-460C-883B-CA61805F6794}" presName="parTxOnly" presStyleLbl="node1" presStyleIdx="1" presStyleCnt="6">
        <dgm:presLayoutVars>
          <dgm:chMax val="0"/>
          <dgm:chPref val="0"/>
          <dgm:bulletEnabled val="1"/>
        </dgm:presLayoutVars>
      </dgm:prSet>
      <dgm:spPr/>
    </dgm:pt>
    <dgm:pt modelId="{CDDDBF15-3822-4C4C-A257-0F9CB4B936F1}" type="pres">
      <dgm:prSet presAssocID="{62F417BD-87FE-4081-9EA2-7D4FEC049625}" presName="parTxOnlySpace" presStyleCnt="0"/>
      <dgm:spPr/>
    </dgm:pt>
    <dgm:pt modelId="{E351D5FF-8235-4816-86FB-DAD656B3E9E1}" type="pres">
      <dgm:prSet presAssocID="{2E791E46-203F-4FC4-BC35-6CD1DD620CBE}" presName="parTxOnly" presStyleLbl="node1" presStyleIdx="2" presStyleCnt="6">
        <dgm:presLayoutVars>
          <dgm:chMax val="0"/>
          <dgm:chPref val="0"/>
          <dgm:bulletEnabled val="1"/>
        </dgm:presLayoutVars>
      </dgm:prSet>
      <dgm:spPr/>
    </dgm:pt>
    <dgm:pt modelId="{A58A779A-14A8-4501-8437-0D8D833D4A04}" type="pres">
      <dgm:prSet presAssocID="{E9753326-C87A-4014-84E4-296A482F776B}" presName="parTxOnlySpace" presStyleCnt="0"/>
      <dgm:spPr/>
    </dgm:pt>
    <dgm:pt modelId="{4771BD65-B1AC-48A4-A059-626414DDAB45}" type="pres">
      <dgm:prSet presAssocID="{D5BB8CCE-37C7-4FF9-8CDA-2EEB5D1C228B}" presName="parTxOnly" presStyleLbl="node1" presStyleIdx="3" presStyleCnt="6">
        <dgm:presLayoutVars>
          <dgm:chMax val="0"/>
          <dgm:chPref val="0"/>
          <dgm:bulletEnabled val="1"/>
        </dgm:presLayoutVars>
      </dgm:prSet>
      <dgm:spPr/>
    </dgm:pt>
    <dgm:pt modelId="{CA94B5C2-CC2F-4CB7-BA62-DB8214ED0C50}" type="pres">
      <dgm:prSet presAssocID="{76AE0000-DC82-4941-8012-BB84B85E8A5B}" presName="parTxOnlySpace" presStyleCnt="0"/>
      <dgm:spPr/>
    </dgm:pt>
    <dgm:pt modelId="{4DFECCFC-61E3-4CF9-9AD4-CE5F346004F5}" type="pres">
      <dgm:prSet presAssocID="{D384E4A9-1685-4E66-95D3-803ED2695D9E}" presName="parTxOnly" presStyleLbl="node1" presStyleIdx="4" presStyleCnt="6">
        <dgm:presLayoutVars>
          <dgm:chMax val="0"/>
          <dgm:chPref val="0"/>
          <dgm:bulletEnabled val="1"/>
        </dgm:presLayoutVars>
      </dgm:prSet>
      <dgm:spPr/>
    </dgm:pt>
    <dgm:pt modelId="{DA858055-048F-46CF-BEE7-7BA0CE87B3F3}" type="pres">
      <dgm:prSet presAssocID="{57FD412A-1A09-4451-B16B-11FC2746DEE3}" presName="parTxOnlySpace" presStyleCnt="0"/>
      <dgm:spPr/>
    </dgm:pt>
    <dgm:pt modelId="{CF243859-836F-4A1F-966B-39F77A57E2AD}" type="pres">
      <dgm:prSet presAssocID="{74A72A54-2C39-4A9C-98C4-A4A0494FE03D}" presName="parTxOnly" presStyleLbl="node1" presStyleIdx="5" presStyleCnt="6">
        <dgm:presLayoutVars>
          <dgm:chMax val="0"/>
          <dgm:chPref val="0"/>
          <dgm:bulletEnabled val="1"/>
        </dgm:presLayoutVars>
      </dgm:prSet>
      <dgm:spPr/>
    </dgm:pt>
  </dgm:ptLst>
  <dgm:cxnLst>
    <dgm:cxn modelId="{F67E0000-35AE-4CDB-AD29-9A40B3CDE2E7}" type="presOf" srcId="{74A72A54-2C39-4A9C-98C4-A4A0494FE03D}" destId="{CF243859-836F-4A1F-966B-39F77A57E2AD}" srcOrd="0" destOrd="0" presId="urn:microsoft.com/office/officeart/2005/8/layout/chevron1"/>
    <dgm:cxn modelId="{A0A74E2D-97E9-40FD-A940-490AFFD152AF}" type="presOf" srcId="{85D892D0-372B-4B16-936C-3F92CB455EDF}" destId="{DD2FCE85-8FF6-4DA2-BA15-C2DFA792A2A4}" srcOrd="0" destOrd="0" presId="urn:microsoft.com/office/officeart/2005/8/layout/chevron1"/>
    <dgm:cxn modelId="{24096E32-9401-480C-BAFC-2D594C89E245}" srcId="{85D892D0-372B-4B16-936C-3F92CB455EDF}" destId="{A401ADE9-EFA5-460C-883B-CA61805F6794}" srcOrd="1" destOrd="0" parTransId="{33EB11EA-FCC3-4A83-8E48-DF5D08134A3F}" sibTransId="{62F417BD-87FE-4081-9EA2-7D4FEC049625}"/>
    <dgm:cxn modelId="{DA43FB3E-19F9-45D1-8F91-C6A206DAE776}" type="presOf" srcId="{2E791E46-203F-4FC4-BC35-6CD1DD620CBE}" destId="{E351D5FF-8235-4816-86FB-DAD656B3E9E1}" srcOrd="0" destOrd="0" presId="urn:microsoft.com/office/officeart/2005/8/layout/chevron1"/>
    <dgm:cxn modelId="{95A4F85D-3284-4E1B-8B9F-EB6280C324ED}" srcId="{85D892D0-372B-4B16-936C-3F92CB455EDF}" destId="{2E791E46-203F-4FC4-BC35-6CD1DD620CBE}" srcOrd="2" destOrd="0" parTransId="{2DBA4F2A-4F59-44D0-9EFA-8C2DE9597CC2}" sibTransId="{E9753326-C87A-4014-84E4-296A482F776B}"/>
    <dgm:cxn modelId="{C396DD5F-5154-41C9-BB02-D8541DFC3CE8}" type="presOf" srcId="{A3990F36-331A-4615-B647-3A23585BD9A4}" destId="{E3A29D6A-AA79-41F6-83AB-99AFB3151EA7}" srcOrd="0" destOrd="0" presId="urn:microsoft.com/office/officeart/2005/8/layout/chevron1"/>
    <dgm:cxn modelId="{392C7B64-885B-4C67-87D9-660E9EFD694F}" type="presOf" srcId="{D5BB8CCE-37C7-4FF9-8CDA-2EEB5D1C228B}" destId="{4771BD65-B1AC-48A4-A059-626414DDAB45}" srcOrd="0" destOrd="0" presId="urn:microsoft.com/office/officeart/2005/8/layout/chevron1"/>
    <dgm:cxn modelId="{CAB02470-653F-4534-A2C7-9FEA5867B2C8}" type="presOf" srcId="{D384E4A9-1685-4E66-95D3-803ED2695D9E}" destId="{4DFECCFC-61E3-4CF9-9AD4-CE5F346004F5}"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BE56BFB6-5F30-499C-A543-2A6EE3E0D1C7}" type="presOf" srcId="{A401ADE9-EFA5-460C-883B-CA61805F6794}" destId="{C98420E6-8D96-49B0-B077-0539D66A5543}" srcOrd="0" destOrd="0" presId="urn:microsoft.com/office/officeart/2005/8/layout/chevron1"/>
    <dgm:cxn modelId="{974CCAC0-7D72-4695-A563-FA585B054962}" srcId="{85D892D0-372B-4B16-936C-3F92CB455EDF}" destId="{D5BB8CCE-37C7-4FF9-8CDA-2EEB5D1C228B}" srcOrd="3" destOrd="0" parTransId="{2531BD50-BC45-402E-8DFC-26B300856CE8}" sibTransId="{76AE0000-DC82-4941-8012-BB84B85E8A5B}"/>
    <dgm:cxn modelId="{1B9E33CE-A6D0-4439-B4DE-C35E8004B3C6}" srcId="{85D892D0-372B-4B16-936C-3F92CB455EDF}" destId="{74A72A54-2C39-4A9C-98C4-A4A0494FE03D}" srcOrd="5" destOrd="0" parTransId="{E7D6994D-2EE1-46C5-A0E5-FF221E1CE3EF}" sibTransId="{B9E22B3D-BD62-4E84-BCE2-CEBFC1772860}"/>
    <dgm:cxn modelId="{98A929F5-1EE2-4793-B7EF-3314173BEFC2}" srcId="{85D892D0-372B-4B16-936C-3F92CB455EDF}" destId="{D384E4A9-1685-4E66-95D3-803ED2695D9E}" srcOrd="4" destOrd="0" parTransId="{2DC90AD3-78F2-4D38-8135-3F3D32C0C417}" sibTransId="{57FD412A-1A09-4451-B16B-11FC2746DEE3}"/>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4C167DB6-64CD-4726-BF22-FC3FD27C5249}" type="presParOf" srcId="{DD2FCE85-8FF6-4DA2-BA15-C2DFA792A2A4}" destId="{C98420E6-8D96-49B0-B077-0539D66A5543}" srcOrd="2" destOrd="0" presId="urn:microsoft.com/office/officeart/2005/8/layout/chevron1"/>
    <dgm:cxn modelId="{AFB935A8-50D6-42D9-B259-8F9A4C32878F}" type="presParOf" srcId="{DD2FCE85-8FF6-4DA2-BA15-C2DFA792A2A4}" destId="{CDDDBF15-3822-4C4C-A257-0F9CB4B936F1}" srcOrd="3" destOrd="0" presId="urn:microsoft.com/office/officeart/2005/8/layout/chevron1"/>
    <dgm:cxn modelId="{BC674C2D-0E05-4926-9E56-F3ABED7FBA4F}" type="presParOf" srcId="{DD2FCE85-8FF6-4DA2-BA15-C2DFA792A2A4}" destId="{E351D5FF-8235-4816-86FB-DAD656B3E9E1}" srcOrd="4" destOrd="0" presId="urn:microsoft.com/office/officeart/2005/8/layout/chevron1"/>
    <dgm:cxn modelId="{1276EC12-97C2-45ED-802E-B6128B0B649B}" type="presParOf" srcId="{DD2FCE85-8FF6-4DA2-BA15-C2DFA792A2A4}" destId="{A58A779A-14A8-4501-8437-0D8D833D4A04}" srcOrd="5" destOrd="0" presId="urn:microsoft.com/office/officeart/2005/8/layout/chevron1"/>
    <dgm:cxn modelId="{31C2F893-A41E-4BEC-A204-AA9A3CCF2DBF}" type="presParOf" srcId="{DD2FCE85-8FF6-4DA2-BA15-C2DFA792A2A4}" destId="{4771BD65-B1AC-48A4-A059-626414DDAB45}" srcOrd="6" destOrd="0" presId="urn:microsoft.com/office/officeart/2005/8/layout/chevron1"/>
    <dgm:cxn modelId="{FB7A0FC6-D7CF-47E4-9092-1759A9450244}" type="presParOf" srcId="{DD2FCE85-8FF6-4DA2-BA15-C2DFA792A2A4}" destId="{CA94B5C2-CC2F-4CB7-BA62-DB8214ED0C50}" srcOrd="7" destOrd="0" presId="urn:microsoft.com/office/officeart/2005/8/layout/chevron1"/>
    <dgm:cxn modelId="{873A6637-7307-4877-B617-C7BFAD749461}" type="presParOf" srcId="{DD2FCE85-8FF6-4DA2-BA15-C2DFA792A2A4}" destId="{4DFECCFC-61E3-4CF9-9AD4-CE5F346004F5}" srcOrd="8" destOrd="0" presId="urn:microsoft.com/office/officeart/2005/8/layout/chevron1"/>
    <dgm:cxn modelId="{964C7EE8-7FEC-4D7D-94EF-E8DC6AE3F798}" type="presParOf" srcId="{DD2FCE85-8FF6-4DA2-BA15-C2DFA792A2A4}" destId="{DA858055-048F-46CF-BEE7-7BA0CE87B3F3}" srcOrd="9" destOrd="0" presId="urn:microsoft.com/office/officeart/2005/8/layout/chevron1"/>
    <dgm:cxn modelId="{A20C3861-5C75-4E21-8F46-B4530A43C9C3}" type="presParOf" srcId="{DD2FCE85-8FF6-4DA2-BA15-C2DFA792A2A4}" destId="{CF243859-836F-4A1F-966B-39F77A57E2AD}" srcOrd="10" destOrd="0" presId="urn:microsoft.com/office/officeart/2005/8/layout/chevron1"/>
  </dgm:cxnLst>
  <dgm:bg>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B7D3536-7EBF-4CE2-8E23-B15CBF6FA396}">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04EC59AE-CD4A-47C0-B7E6-410781832F72}" type="parTrans" cxnId="{7419D2C2-2A04-450E-9043-736E7832FFD7}">
      <dgm:prSet/>
      <dgm:spPr/>
      <dgm:t>
        <a:bodyPr/>
        <a:lstStyle/>
        <a:p>
          <a:endParaRPr lang="en-US"/>
        </a:p>
      </dgm:t>
    </dgm:pt>
    <dgm:pt modelId="{6878EDB3-9079-4635-B861-D2AB161C65D9}" type="sibTrans" cxnId="{7419D2C2-2A04-450E-9043-736E7832FFD7}">
      <dgm:prSet/>
      <dgm:spPr/>
      <dgm:t>
        <a:bodyPr/>
        <a:lstStyle/>
        <a:p>
          <a:endParaRPr lang="en-US"/>
        </a:p>
      </dgm:t>
    </dgm:pt>
    <dgm:pt modelId="{F1CB0099-BD3B-468B-B4B9-B6D09D2AE9E3}">
      <dgm:prSet phldrT="[Text]"/>
      <dgm:spPr>
        <a:solidFill>
          <a:schemeClr val="tx2">
            <a:lumMod val="40000"/>
            <a:lumOff val="60000"/>
          </a:schemeClr>
        </a:solid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4AEE0882-E559-46DB-A510-F3D866754E5D}" type="parTrans" cxnId="{6FEE4538-DFCE-4BF4-BBAE-3729B40E08C2}">
      <dgm:prSet/>
      <dgm:spPr/>
    </dgm:pt>
    <dgm:pt modelId="{61E92E43-3A81-4A1A-8D58-C40788F1B979}" type="sibTrans" cxnId="{6FEE4538-DFCE-4BF4-BBAE-3729B40E08C2}">
      <dgm:prSet/>
      <dgm:spPr/>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A7BC0594-DF43-4A48-B63F-3123B449DECF}" type="pres">
      <dgm:prSet presAssocID="{0218A74A-D23F-4F18-8ECF-4E4601AB48CA}" presName="parTxOnlySpace" presStyleCnt="0"/>
      <dgm:spPr/>
    </dgm:pt>
    <dgm:pt modelId="{C2BBC18F-6E3E-4964-B687-C6CCC57A61A5}" type="pres">
      <dgm:prSet presAssocID="{8B7D3536-7EBF-4CE2-8E23-B15CBF6FA396}" presName="parTxOnly" presStyleLbl="node1" presStyleIdx="4" presStyleCnt="6">
        <dgm:presLayoutVars>
          <dgm:chMax val="0"/>
          <dgm:chPref val="0"/>
          <dgm:bulletEnabled val="1"/>
        </dgm:presLayoutVars>
      </dgm:prSet>
      <dgm:spPr/>
    </dgm:pt>
    <dgm:pt modelId="{C9863841-C2C7-4697-8940-AF2615B12DD1}" type="pres">
      <dgm:prSet presAssocID="{6878EDB3-9079-4635-B861-D2AB161C65D9}" presName="parTxOnlySpace" presStyleCnt="0"/>
      <dgm:spPr/>
    </dgm:pt>
    <dgm:pt modelId="{1D397C54-49CB-4E33-9A10-B54FAF44EFAC}" type="pres">
      <dgm:prSet presAssocID="{F1CB0099-BD3B-468B-B4B9-B6D09D2AE9E3}"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6FEE4538-DFCE-4BF4-BBAE-3729B40E08C2}" srcId="{85D892D0-372B-4B16-936C-3F92CB455EDF}" destId="{F1CB0099-BD3B-468B-B4B9-B6D09D2AE9E3}" srcOrd="5" destOrd="0" parTransId="{4AEE0882-E559-46DB-A510-F3D866754E5D}" sibTransId="{61E92E43-3A81-4A1A-8D58-C40788F1B979}"/>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902FFB8C-BB39-42BC-8B3F-8B9717DD670E}" type="presOf" srcId="{8B7D3536-7EBF-4CE2-8E23-B15CBF6FA396}" destId="{C2BBC18F-6E3E-4964-B687-C6CCC57A61A5}" srcOrd="0" destOrd="0" presId="urn:microsoft.com/office/officeart/2005/8/layout/chevron1"/>
    <dgm:cxn modelId="{21498B8F-89FB-416A-A94B-BF6FA98F943A}" type="presOf" srcId="{F1CB0099-BD3B-468B-B4B9-B6D09D2AE9E3}" destId="{1D397C54-49CB-4E33-9A10-B54FAF44EFAC}"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7419D2C2-2A04-450E-9043-736E7832FFD7}" srcId="{85D892D0-372B-4B16-936C-3F92CB455EDF}" destId="{8B7D3536-7EBF-4CE2-8E23-B15CBF6FA396}" srcOrd="4" destOrd="0" parTransId="{04EC59AE-CD4A-47C0-B7E6-410781832F72}" sibTransId="{6878EDB3-9079-4635-B861-D2AB161C65D9}"/>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B3C1D4-5F67-4F23-8ABC-90D82DD64E5E}" type="presParOf" srcId="{DD2FCE85-8FF6-4DA2-BA15-C2DFA792A2A4}" destId="{A7BC0594-DF43-4A48-B63F-3123B449DECF}" srcOrd="7" destOrd="0" presId="urn:microsoft.com/office/officeart/2005/8/layout/chevron1"/>
    <dgm:cxn modelId="{E8E5D1B6-2869-44E2-A993-1028EEA07446}" type="presParOf" srcId="{DD2FCE85-8FF6-4DA2-BA15-C2DFA792A2A4}" destId="{C2BBC18F-6E3E-4964-B687-C6CCC57A61A5}" srcOrd="8" destOrd="0" presId="urn:microsoft.com/office/officeart/2005/8/layout/chevron1"/>
    <dgm:cxn modelId="{1DCE4A81-592E-4A19-8A46-AC262C2CA85A}" type="presParOf" srcId="{DD2FCE85-8FF6-4DA2-BA15-C2DFA792A2A4}" destId="{C9863841-C2C7-4697-8940-AF2615B12DD1}" srcOrd="9" destOrd="0" presId="urn:microsoft.com/office/officeart/2005/8/layout/chevron1"/>
    <dgm:cxn modelId="{EF77490A-202B-4441-8841-605375C8F746}" type="presParOf" srcId="{DD2FCE85-8FF6-4DA2-BA15-C2DFA792A2A4}" destId="{1D397C54-49CB-4E33-9A10-B54FAF44EFAC}"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826F1D4-EBD7-4333-96B0-B09347BBDC5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A479CC9C-C7F3-40A2-A35D-4B6089FAA453}" type="parTrans" cxnId="{58D549F9-6508-4ED2-8405-AFA1C8FB7842}">
      <dgm:prSet/>
      <dgm:spPr/>
      <dgm:t>
        <a:bodyPr/>
        <a:lstStyle/>
        <a:p>
          <a:endParaRPr lang="en-US"/>
        </a:p>
      </dgm:t>
    </dgm:pt>
    <dgm:pt modelId="{B49946A1-2A3B-4DCA-BC49-1F73CBEBA1C7}" type="sibTrans" cxnId="{58D549F9-6508-4ED2-8405-AFA1C8FB7842}">
      <dgm:prSet/>
      <dgm:spPr/>
      <dgm:t>
        <a:bodyPr/>
        <a:lstStyle/>
        <a:p>
          <a:endParaRPr lang="en-US"/>
        </a:p>
      </dgm:t>
    </dgm:pt>
    <dgm:pt modelId="{3078D9EC-C288-42C3-9C5D-50D69078BF08}">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7B35BC28-2045-4FA8-AC85-776255247897}" type="parTrans" cxnId="{F4DD8A90-398B-43F4-8734-E9AC74D3DCAB}">
      <dgm:prSet/>
      <dgm:spPr/>
      <dgm:t>
        <a:bodyPr/>
        <a:lstStyle/>
        <a:p>
          <a:endParaRPr lang="en-US"/>
        </a:p>
      </dgm:t>
    </dgm:pt>
    <dgm:pt modelId="{BC2F540F-362F-44E1-BAF4-CF98EF3A6593}" type="sibTrans" cxnId="{F4DD8A90-398B-43F4-8734-E9AC74D3DCAB}">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3712367-A711-4EAC-8E43-5AC610094885}" type="pres">
      <dgm:prSet presAssocID="{0218A74A-D23F-4F18-8ECF-4E4601AB48CA}" presName="parTxOnlySpace" presStyleCnt="0"/>
      <dgm:spPr/>
    </dgm:pt>
    <dgm:pt modelId="{7DDB66B1-4CAB-4F01-9CDE-5FAEC99E99F5}" type="pres">
      <dgm:prSet presAssocID="{2826F1D4-EBD7-4333-96B0-B09347BBDC54}" presName="parTxOnly" presStyleLbl="node1" presStyleIdx="4" presStyleCnt="6">
        <dgm:presLayoutVars>
          <dgm:chMax val="0"/>
          <dgm:chPref val="0"/>
          <dgm:bulletEnabled val="1"/>
        </dgm:presLayoutVars>
      </dgm:prSet>
      <dgm:spPr/>
    </dgm:pt>
    <dgm:pt modelId="{F3EFEDED-16AC-4E68-B9F1-7B5559719D6F}" type="pres">
      <dgm:prSet presAssocID="{B49946A1-2A3B-4DCA-BC49-1F73CBEBA1C7}" presName="parTxOnlySpace" presStyleCnt="0"/>
      <dgm:spPr/>
    </dgm:pt>
    <dgm:pt modelId="{3E9C0297-4F50-461C-ABF7-FD91F3B84E63}" type="pres">
      <dgm:prSet presAssocID="{3078D9EC-C288-42C3-9C5D-50D69078BF08}"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2B646688-0B77-4762-A6B7-66A52C9516F8}" type="presOf" srcId="{3078D9EC-C288-42C3-9C5D-50D69078BF08}" destId="{3E9C0297-4F50-461C-ABF7-FD91F3B84E63}" srcOrd="0" destOrd="0" presId="urn:microsoft.com/office/officeart/2005/8/layout/chevron1"/>
    <dgm:cxn modelId="{F4DD8A90-398B-43F4-8734-E9AC74D3DCAB}" srcId="{85D892D0-372B-4B16-936C-3F92CB455EDF}" destId="{3078D9EC-C288-42C3-9C5D-50D69078BF08}" srcOrd="5" destOrd="0" parTransId="{7B35BC28-2045-4FA8-AC85-776255247897}" sibTransId="{BC2F540F-362F-44E1-BAF4-CF98EF3A6593}"/>
    <dgm:cxn modelId="{54B31AAC-9E81-42CA-B0E4-9575227926FA}" type="presOf" srcId="{2826F1D4-EBD7-4333-96B0-B09347BBDC54}" destId="{7DDB66B1-4CAB-4F01-9CDE-5FAEC99E99F5}" srcOrd="0" destOrd="0" presId="urn:microsoft.com/office/officeart/2005/8/layout/chevron1"/>
    <dgm:cxn modelId="{FF466CB7-82A7-4CDB-ADC5-F8CDD1388AF1}" srcId="{85D892D0-372B-4B16-936C-3F92CB455EDF}" destId="{81B64A50-4BBB-4A26-9DB8-9A3478FDC19B}" srcOrd="2" destOrd="0" parTransId="{3934572E-B664-495B-9780-CBDE9959704C}" sibTransId="{3666B1A0-B665-4D59-9D4E-5DF27910F1B8}"/>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58D549F9-6508-4ED2-8405-AFA1C8FB7842}" srcId="{85D892D0-372B-4B16-936C-3F92CB455EDF}" destId="{2826F1D4-EBD7-4333-96B0-B09347BBDC54}" srcOrd="4" destOrd="0" parTransId="{A479CC9C-C7F3-40A2-A35D-4B6089FAA453}" sibTransId="{B49946A1-2A3B-4DCA-BC49-1F73CBEBA1C7}"/>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57506506-A022-4533-BFCD-C29B6514EDDF}" type="presParOf" srcId="{DD2FCE85-8FF6-4DA2-BA15-C2DFA792A2A4}" destId="{13712367-A711-4EAC-8E43-5AC610094885}" srcOrd="7" destOrd="0" presId="urn:microsoft.com/office/officeart/2005/8/layout/chevron1"/>
    <dgm:cxn modelId="{E8D8BB26-3BEF-4987-B184-FF06066FDFD4}" type="presParOf" srcId="{DD2FCE85-8FF6-4DA2-BA15-C2DFA792A2A4}" destId="{7DDB66B1-4CAB-4F01-9CDE-5FAEC99E99F5}" srcOrd="8" destOrd="0" presId="urn:microsoft.com/office/officeart/2005/8/layout/chevron1"/>
    <dgm:cxn modelId="{CE5B069D-0C6D-4F9C-9794-8ACBE27A5DEB}" type="presParOf" srcId="{DD2FCE85-8FF6-4DA2-BA15-C2DFA792A2A4}" destId="{F3EFEDED-16AC-4E68-B9F1-7B5559719D6F}" srcOrd="9" destOrd="0" presId="urn:microsoft.com/office/officeart/2005/8/layout/chevron1"/>
    <dgm:cxn modelId="{1C16A537-9E14-42ED-ADEA-C606C1177E88}" type="presParOf" srcId="{DD2FCE85-8FF6-4DA2-BA15-C2DFA792A2A4}" destId="{3E9C0297-4F50-461C-ABF7-FD91F3B84E63}"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E21A901C-6A71-4312-BF65-E39AE4CABA2E}">
      <dgm:prSet phldrT="[Text]"/>
      <dgm:spPr>
        <a:solidFill>
          <a:schemeClr val="tx2">
            <a:lumMod val="40000"/>
            <a:lumOff val="6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8249D841-84D7-44ED-86B4-A17B9DE841E5}" type="parTrans" cxnId="{E6743BC3-F861-4760-87B2-775DCA8AAB9D}">
      <dgm:prSet/>
      <dgm:spPr/>
      <dgm:t>
        <a:bodyPr/>
        <a:lstStyle/>
        <a:p>
          <a:endParaRPr lang="en-US"/>
        </a:p>
      </dgm:t>
    </dgm:pt>
    <dgm:pt modelId="{0341DD71-55C9-435E-8344-AE2AAF01E18F}" type="sibTrans" cxnId="{E6743BC3-F861-4760-87B2-775DCA8AAB9D}">
      <dgm:prSet/>
      <dgm:spPr/>
      <dgm:t>
        <a:bodyPr/>
        <a:lstStyle/>
        <a:p>
          <a:endParaRPr lang="en-US"/>
        </a:p>
      </dgm:t>
    </dgm:pt>
    <dgm:pt modelId="{6267ACDC-40BF-4003-B71B-4B73B9B80986}">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5D3DB83-B603-44EC-8DD3-30DBDB91C614}" type="parTrans" cxnId="{37B48DE4-168D-4D9C-B127-6517822F0A32}">
      <dgm:prSet/>
      <dgm:spPr/>
      <dgm:t>
        <a:bodyPr/>
        <a:lstStyle/>
        <a:p>
          <a:endParaRPr lang="en-US"/>
        </a:p>
      </dgm:t>
    </dgm:pt>
    <dgm:pt modelId="{8DE342FB-A4E0-4881-B4DB-C27522B14754}" type="sibTrans" cxnId="{37B48DE4-168D-4D9C-B127-6517822F0A32}">
      <dgm:prSet/>
      <dgm:spPr/>
      <dgm:t>
        <a:bodyPr/>
        <a:lstStyle/>
        <a:p>
          <a:endParaRPr lang="en-US"/>
        </a:p>
      </dgm:t>
    </dgm:pt>
    <dgm:pt modelId="{7E9945D6-E469-46C8-BC26-DF97E565B6EA}">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01C2FDA3-AA1F-4089-ABB0-7E01739C5630}" type="parTrans" cxnId="{0C6DAC62-6CA0-4504-A2EF-369F4D04A899}">
      <dgm:prSet/>
      <dgm:spPr/>
      <dgm:t>
        <a:bodyPr/>
        <a:lstStyle/>
        <a:p>
          <a:endParaRPr lang="en-US"/>
        </a:p>
      </dgm:t>
    </dgm:pt>
    <dgm:pt modelId="{0564CFEC-9419-4DD0-96E3-AF4255822DBB}" type="sibTrans" cxnId="{0C6DAC62-6CA0-4504-A2EF-369F4D04A899}">
      <dgm:prSet/>
      <dgm:spPr/>
      <dgm:t>
        <a:bodyPr/>
        <a:lstStyle/>
        <a:p>
          <a:endParaRPr lang="en-US"/>
        </a:p>
      </dgm:t>
    </dgm:pt>
    <dgm:pt modelId="{6ADE2293-159D-4287-A7B4-7CD3EABB6A13}">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6D0FCC4F-8603-4A81-9B52-93C34A15E3E4}" type="parTrans" cxnId="{385CC74A-6F99-4B3E-9E38-89538F32369E}">
      <dgm:prSet/>
      <dgm:spPr/>
      <dgm:t>
        <a:bodyPr/>
        <a:lstStyle/>
        <a:p>
          <a:endParaRPr lang="en-US"/>
        </a:p>
      </dgm:t>
    </dgm:pt>
    <dgm:pt modelId="{548FA9FD-D41E-40D1-A43E-CBD573CE2F31}" type="sibTrans" cxnId="{385CC74A-6F99-4B3E-9E38-89538F32369E}">
      <dgm:prSet/>
      <dgm:spPr/>
      <dgm:t>
        <a:bodyPr/>
        <a:lstStyle/>
        <a:p>
          <a:endParaRPr lang="en-US"/>
        </a:p>
      </dgm:t>
    </dgm:pt>
    <dgm:pt modelId="{F350E4F0-5F25-48E0-B866-83C18570469A}">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3DE88336-FFB1-42C5-95FD-9797C0B2DAE7}" type="parTrans" cxnId="{0084EED7-DCE1-44F1-8576-F0F22FEB7809}">
      <dgm:prSet/>
      <dgm:spPr/>
      <dgm:t>
        <a:bodyPr/>
        <a:lstStyle/>
        <a:p>
          <a:endParaRPr lang="en-US"/>
        </a:p>
      </dgm:t>
    </dgm:pt>
    <dgm:pt modelId="{7FB3FD94-E33F-4962-B0FC-40ECF053897D}" type="sibTrans" cxnId="{0084EED7-DCE1-44F1-8576-F0F22FEB7809}">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8B15B1CD-2A63-467B-B7E3-ABF95F09B52B}" type="pres">
      <dgm:prSet presAssocID="{E21A901C-6A71-4312-BF65-E39AE4CABA2E}" presName="parTxOnly" presStyleLbl="node1" presStyleIdx="1" presStyleCnt="6">
        <dgm:presLayoutVars>
          <dgm:chMax val="0"/>
          <dgm:chPref val="0"/>
          <dgm:bulletEnabled val="1"/>
        </dgm:presLayoutVars>
      </dgm:prSet>
      <dgm:spPr/>
    </dgm:pt>
    <dgm:pt modelId="{4BF1649A-B694-45B6-9D81-F1D54C819806}" type="pres">
      <dgm:prSet presAssocID="{0341DD71-55C9-435E-8344-AE2AAF01E18F}" presName="parTxOnlySpace" presStyleCnt="0"/>
      <dgm:spPr/>
    </dgm:pt>
    <dgm:pt modelId="{4CC25423-2810-4F95-83FE-4E8E47EAE130}" type="pres">
      <dgm:prSet presAssocID="{6267ACDC-40BF-4003-B71B-4B73B9B80986}" presName="parTxOnly" presStyleLbl="node1" presStyleIdx="2" presStyleCnt="6">
        <dgm:presLayoutVars>
          <dgm:chMax val="0"/>
          <dgm:chPref val="0"/>
          <dgm:bulletEnabled val="1"/>
        </dgm:presLayoutVars>
      </dgm:prSet>
      <dgm:spPr/>
    </dgm:pt>
    <dgm:pt modelId="{14DE238F-F9C6-4268-99E1-88635D7B15C6}" type="pres">
      <dgm:prSet presAssocID="{8DE342FB-A4E0-4881-B4DB-C27522B14754}" presName="parTxOnlySpace" presStyleCnt="0"/>
      <dgm:spPr/>
    </dgm:pt>
    <dgm:pt modelId="{0D4037E7-1753-4505-BBD6-55BA27E4635F}" type="pres">
      <dgm:prSet presAssocID="{7E9945D6-E469-46C8-BC26-DF97E565B6EA}" presName="parTxOnly" presStyleLbl="node1" presStyleIdx="3" presStyleCnt="6">
        <dgm:presLayoutVars>
          <dgm:chMax val="0"/>
          <dgm:chPref val="0"/>
          <dgm:bulletEnabled val="1"/>
        </dgm:presLayoutVars>
      </dgm:prSet>
      <dgm:spPr/>
    </dgm:pt>
    <dgm:pt modelId="{86525DEA-415E-4650-BA13-4DDB288CF8B6}" type="pres">
      <dgm:prSet presAssocID="{0564CFEC-9419-4DD0-96E3-AF4255822DBB}" presName="parTxOnlySpace" presStyleCnt="0"/>
      <dgm:spPr/>
    </dgm:pt>
    <dgm:pt modelId="{30858219-D8FF-4648-9727-066D29E50630}" type="pres">
      <dgm:prSet presAssocID="{6ADE2293-159D-4287-A7B4-7CD3EABB6A13}" presName="parTxOnly" presStyleLbl="node1" presStyleIdx="4" presStyleCnt="6">
        <dgm:presLayoutVars>
          <dgm:chMax val="0"/>
          <dgm:chPref val="0"/>
          <dgm:bulletEnabled val="1"/>
        </dgm:presLayoutVars>
      </dgm:prSet>
      <dgm:spPr/>
    </dgm:pt>
    <dgm:pt modelId="{3C4E6ADC-393D-4BA7-8B97-5C966CC6719A}" type="pres">
      <dgm:prSet presAssocID="{548FA9FD-D41E-40D1-A43E-CBD573CE2F31}" presName="parTxOnlySpace" presStyleCnt="0"/>
      <dgm:spPr/>
    </dgm:pt>
    <dgm:pt modelId="{2D0512EB-7453-4705-9B1B-31C64CD11157}" type="pres">
      <dgm:prSet presAssocID="{F350E4F0-5F25-48E0-B866-83C18570469A}"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C396DD5F-5154-41C9-BB02-D8541DFC3CE8}" type="presOf" srcId="{A3990F36-331A-4615-B647-3A23585BD9A4}" destId="{E3A29D6A-AA79-41F6-83AB-99AFB3151EA7}" srcOrd="0" destOrd="0" presId="urn:microsoft.com/office/officeart/2005/8/layout/chevron1"/>
    <dgm:cxn modelId="{7A7C0E41-B5F4-477A-A780-70DD1D2FF689}" type="presOf" srcId="{6ADE2293-159D-4287-A7B4-7CD3EABB6A13}" destId="{30858219-D8FF-4648-9727-066D29E50630}" srcOrd="0" destOrd="0" presId="urn:microsoft.com/office/officeart/2005/8/layout/chevron1"/>
    <dgm:cxn modelId="{0C6DAC62-6CA0-4504-A2EF-369F4D04A899}" srcId="{85D892D0-372B-4B16-936C-3F92CB455EDF}" destId="{7E9945D6-E469-46C8-BC26-DF97E565B6EA}" srcOrd="3" destOrd="0" parTransId="{01C2FDA3-AA1F-4089-ABB0-7E01739C5630}" sibTransId="{0564CFEC-9419-4DD0-96E3-AF4255822DBB}"/>
    <dgm:cxn modelId="{BFAFC143-63D5-43C2-8560-2B60271E763C}" type="presOf" srcId="{7E9945D6-E469-46C8-BC26-DF97E565B6EA}" destId="{0D4037E7-1753-4505-BBD6-55BA27E4635F}" srcOrd="0" destOrd="0" presId="urn:microsoft.com/office/officeart/2005/8/layout/chevron1"/>
    <dgm:cxn modelId="{385CC74A-6F99-4B3E-9E38-89538F32369E}" srcId="{85D892D0-372B-4B16-936C-3F92CB455EDF}" destId="{6ADE2293-159D-4287-A7B4-7CD3EABB6A13}" srcOrd="4" destOrd="0" parTransId="{6D0FCC4F-8603-4A81-9B52-93C34A15E3E4}" sibTransId="{548FA9FD-D41E-40D1-A43E-CBD573CE2F31}"/>
    <dgm:cxn modelId="{8C4DA951-7EFA-4109-BE36-6A89169DA799}" srcId="{85D892D0-372B-4B16-936C-3F92CB455EDF}" destId="{A3990F36-331A-4615-B647-3A23585BD9A4}" srcOrd="0" destOrd="0" parTransId="{17249300-BA2D-412D-AC55-C6E868CDB025}" sibTransId="{2AD451FA-DBA6-41E4-85CF-5A6E2D0AA1D1}"/>
    <dgm:cxn modelId="{128AB271-AE09-4966-B519-D1B50166587D}" type="presOf" srcId="{6267ACDC-40BF-4003-B71B-4B73B9B80986}" destId="{4CC25423-2810-4F95-83FE-4E8E47EAE130}" srcOrd="0" destOrd="0" presId="urn:microsoft.com/office/officeart/2005/8/layout/chevron1"/>
    <dgm:cxn modelId="{E4020995-6E14-4468-88C4-305B21C1C951}" type="presOf" srcId="{F350E4F0-5F25-48E0-B866-83C18570469A}" destId="{2D0512EB-7453-4705-9B1B-31C64CD11157}" srcOrd="0" destOrd="0" presId="urn:microsoft.com/office/officeart/2005/8/layout/chevron1"/>
    <dgm:cxn modelId="{E6743BC3-F861-4760-87B2-775DCA8AAB9D}" srcId="{85D892D0-372B-4B16-936C-3F92CB455EDF}" destId="{E21A901C-6A71-4312-BF65-E39AE4CABA2E}" srcOrd="1" destOrd="0" parTransId="{8249D841-84D7-44ED-86B4-A17B9DE841E5}" sibTransId="{0341DD71-55C9-435E-8344-AE2AAF01E18F}"/>
    <dgm:cxn modelId="{6038D7C4-1F7F-4D1B-97B9-610A22A05C0B}" type="presOf" srcId="{E21A901C-6A71-4312-BF65-E39AE4CABA2E}" destId="{8B15B1CD-2A63-467B-B7E3-ABF95F09B52B}" srcOrd="0" destOrd="0" presId="urn:microsoft.com/office/officeart/2005/8/layout/chevron1"/>
    <dgm:cxn modelId="{0084EED7-DCE1-44F1-8576-F0F22FEB7809}" srcId="{85D892D0-372B-4B16-936C-3F92CB455EDF}" destId="{F350E4F0-5F25-48E0-B866-83C18570469A}" srcOrd="5" destOrd="0" parTransId="{3DE88336-FFB1-42C5-95FD-9797C0B2DAE7}" sibTransId="{7FB3FD94-E33F-4962-B0FC-40ECF053897D}"/>
    <dgm:cxn modelId="{37B48DE4-168D-4D9C-B127-6517822F0A32}" srcId="{85D892D0-372B-4B16-936C-3F92CB455EDF}" destId="{6267ACDC-40BF-4003-B71B-4B73B9B80986}" srcOrd="2" destOrd="0" parTransId="{55D3DB83-B603-44EC-8DD3-30DBDB91C614}" sibTransId="{8DE342FB-A4E0-4881-B4DB-C27522B14754}"/>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4473BAAA-854E-4B24-84CA-53B5CC508200}" type="presParOf" srcId="{DD2FCE85-8FF6-4DA2-BA15-C2DFA792A2A4}" destId="{8B15B1CD-2A63-467B-B7E3-ABF95F09B52B}" srcOrd="2" destOrd="0" presId="urn:microsoft.com/office/officeart/2005/8/layout/chevron1"/>
    <dgm:cxn modelId="{66FB190A-7A53-4133-B7AC-601AEB6C4A57}" type="presParOf" srcId="{DD2FCE85-8FF6-4DA2-BA15-C2DFA792A2A4}" destId="{4BF1649A-B694-45B6-9D81-F1D54C819806}" srcOrd="3" destOrd="0" presId="urn:microsoft.com/office/officeart/2005/8/layout/chevron1"/>
    <dgm:cxn modelId="{4E230E78-FCED-4BEC-BCB5-2EBEB5096771}" type="presParOf" srcId="{DD2FCE85-8FF6-4DA2-BA15-C2DFA792A2A4}" destId="{4CC25423-2810-4F95-83FE-4E8E47EAE130}" srcOrd="4" destOrd="0" presId="urn:microsoft.com/office/officeart/2005/8/layout/chevron1"/>
    <dgm:cxn modelId="{8E1DAB50-5AC3-4123-9CB7-FD3D12FD975A}" type="presParOf" srcId="{DD2FCE85-8FF6-4DA2-BA15-C2DFA792A2A4}" destId="{14DE238F-F9C6-4268-99E1-88635D7B15C6}" srcOrd="5" destOrd="0" presId="urn:microsoft.com/office/officeart/2005/8/layout/chevron1"/>
    <dgm:cxn modelId="{3E678778-A217-4DC4-B73A-329ABE3F4E40}" type="presParOf" srcId="{DD2FCE85-8FF6-4DA2-BA15-C2DFA792A2A4}" destId="{0D4037E7-1753-4505-BBD6-55BA27E4635F}" srcOrd="6" destOrd="0" presId="urn:microsoft.com/office/officeart/2005/8/layout/chevron1"/>
    <dgm:cxn modelId="{8A126EAA-0CA6-4674-B2C6-462EBF39422B}" type="presParOf" srcId="{DD2FCE85-8FF6-4DA2-BA15-C2DFA792A2A4}" destId="{86525DEA-415E-4650-BA13-4DDB288CF8B6}" srcOrd="7" destOrd="0" presId="urn:microsoft.com/office/officeart/2005/8/layout/chevron1"/>
    <dgm:cxn modelId="{0D690570-2C97-4065-8199-6092EC65EFB4}" type="presParOf" srcId="{DD2FCE85-8FF6-4DA2-BA15-C2DFA792A2A4}" destId="{30858219-D8FF-4648-9727-066D29E50630}" srcOrd="8" destOrd="0" presId="urn:microsoft.com/office/officeart/2005/8/layout/chevron1"/>
    <dgm:cxn modelId="{3D47DEFC-0C25-47F3-9085-957982921418}" type="presParOf" srcId="{DD2FCE85-8FF6-4DA2-BA15-C2DFA792A2A4}" destId="{3C4E6ADC-393D-4BA7-8B97-5C966CC6719A}" srcOrd="9" destOrd="0" presId="urn:microsoft.com/office/officeart/2005/8/layout/chevron1"/>
    <dgm:cxn modelId="{B67A1293-51EF-4ACC-856C-424D989AE76B}" type="presParOf" srcId="{DD2FCE85-8FF6-4DA2-BA15-C2DFA792A2A4}" destId="{2D0512EB-7453-4705-9B1B-31C64CD11157}" srcOrd="10" destOrd="0" presId="urn:microsoft.com/office/officeart/2005/8/layout/chevron1"/>
  </dgm:cxnLst>
  <dgm:bg>
    <a:noFill/>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solidFill>
          <a:srgbClr val="CBE4F4"/>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E21A901C-6A71-4312-BF65-E39AE4CABA2E}">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8249D841-84D7-44ED-86B4-A17B9DE841E5}" type="parTrans" cxnId="{E6743BC3-F861-4760-87B2-775DCA8AAB9D}">
      <dgm:prSet/>
      <dgm:spPr/>
      <dgm:t>
        <a:bodyPr/>
        <a:lstStyle/>
        <a:p>
          <a:endParaRPr lang="en-US"/>
        </a:p>
      </dgm:t>
    </dgm:pt>
    <dgm:pt modelId="{0341DD71-55C9-435E-8344-AE2AAF01E18F}" type="sibTrans" cxnId="{E6743BC3-F861-4760-87B2-775DCA8AAB9D}">
      <dgm:prSet/>
      <dgm:spPr/>
      <dgm:t>
        <a:bodyPr/>
        <a:lstStyle/>
        <a:p>
          <a:endParaRPr lang="en-US"/>
        </a:p>
      </dgm:t>
    </dgm:pt>
    <dgm:pt modelId="{6267ACDC-40BF-4003-B71B-4B73B9B80986}">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55D3DB83-B603-44EC-8DD3-30DBDB91C614}" type="parTrans" cxnId="{37B48DE4-168D-4D9C-B127-6517822F0A32}">
      <dgm:prSet/>
      <dgm:spPr/>
      <dgm:t>
        <a:bodyPr/>
        <a:lstStyle/>
        <a:p>
          <a:endParaRPr lang="en-US"/>
        </a:p>
      </dgm:t>
    </dgm:pt>
    <dgm:pt modelId="{8DE342FB-A4E0-4881-B4DB-C27522B14754}" type="sibTrans" cxnId="{37B48DE4-168D-4D9C-B127-6517822F0A32}">
      <dgm:prSet/>
      <dgm:spPr/>
      <dgm:t>
        <a:bodyPr/>
        <a:lstStyle/>
        <a:p>
          <a:endParaRPr lang="en-US"/>
        </a:p>
      </dgm:t>
    </dgm:pt>
    <dgm:pt modelId="{7E9945D6-E469-46C8-BC26-DF97E565B6EA}">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01C2FDA3-AA1F-4089-ABB0-7E01739C5630}" type="parTrans" cxnId="{0C6DAC62-6CA0-4504-A2EF-369F4D04A899}">
      <dgm:prSet/>
      <dgm:spPr/>
      <dgm:t>
        <a:bodyPr/>
        <a:lstStyle/>
        <a:p>
          <a:endParaRPr lang="en-US"/>
        </a:p>
      </dgm:t>
    </dgm:pt>
    <dgm:pt modelId="{0564CFEC-9419-4DD0-96E3-AF4255822DBB}" type="sibTrans" cxnId="{0C6DAC62-6CA0-4504-A2EF-369F4D04A899}">
      <dgm:prSet/>
      <dgm:spPr/>
      <dgm:t>
        <a:bodyPr/>
        <a:lstStyle/>
        <a:p>
          <a:endParaRPr lang="en-US"/>
        </a:p>
      </dgm:t>
    </dgm:pt>
    <dgm:pt modelId="{6ADE2293-159D-4287-A7B4-7CD3EABB6A13}">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6D0FCC4F-8603-4A81-9B52-93C34A15E3E4}" type="parTrans" cxnId="{385CC74A-6F99-4B3E-9E38-89538F32369E}">
      <dgm:prSet/>
      <dgm:spPr/>
      <dgm:t>
        <a:bodyPr/>
        <a:lstStyle/>
        <a:p>
          <a:endParaRPr lang="en-US"/>
        </a:p>
      </dgm:t>
    </dgm:pt>
    <dgm:pt modelId="{548FA9FD-D41E-40D1-A43E-CBD573CE2F31}" type="sibTrans" cxnId="{385CC74A-6F99-4B3E-9E38-89538F32369E}">
      <dgm:prSet/>
      <dgm:spPr/>
      <dgm:t>
        <a:bodyPr/>
        <a:lstStyle/>
        <a:p>
          <a:endParaRPr lang="en-US"/>
        </a:p>
      </dgm:t>
    </dgm:pt>
    <dgm:pt modelId="{F350E4F0-5F25-48E0-B866-83C18570469A}">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3DE88336-FFB1-42C5-95FD-9797C0B2DAE7}" type="parTrans" cxnId="{0084EED7-DCE1-44F1-8576-F0F22FEB7809}">
      <dgm:prSet/>
      <dgm:spPr/>
      <dgm:t>
        <a:bodyPr/>
        <a:lstStyle/>
        <a:p>
          <a:endParaRPr lang="en-US"/>
        </a:p>
      </dgm:t>
    </dgm:pt>
    <dgm:pt modelId="{7FB3FD94-E33F-4962-B0FC-40ECF053897D}" type="sibTrans" cxnId="{0084EED7-DCE1-44F1-8576-F0F22FEB7809}">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8B15B1CD-2A63-467B-B7E3-ABF95F09B52B}" type="pres">
      <dgm:prSet presAssocID="{E21A901C-6A71-4312-BF65-E39AE4CABA2E}" presName="parTxOnly" presStyleLbl="node1" presStyleIdx="1" presStyleCnt="6">
        <dgm:presLayoutVars>
          <dgm:chMax val="0"/>
          <dgm:chPref val="0"/>
          <dgm:bulletEnabled val="1"/>
        </dgm:presLayoutVars>
      </dgm:prSet>
      <dgm:spPr/>
    </dgm:pt>
    <dgm:pt modelId="{4BF1649A-B694-45B6-9D81-F1D54C819806}" type="pres">
      <dgm:prSet presAssocID="{0341DD71-55C9-435E-8344-AE2AAF01E18F}" presName="parTxOnlySpace" presStyleCnt="0"/>
      <dgm:spPr/>
    </dgm:pt>
    <dgm:pt modelId="{4CC25423-2810-4F95-83FE-4E8E47EAE130}" type="pres">
      <dgm:prSet presAssocID="{6267ACDC-40BF-4003-B71B-4B73B9B80986}" presName="parTxOnly" presStyleLbl="node1" presStyleIdx="2" presStyleCnt="6">
        <dgm:presLayoutVars>
          <dgm:chMax val="0"/>
          <dgm:chPref val="0"/>
          <dgm:bulletEnabled val="1"/>
        </dgm:presLayoutVars>
      </dgm:prSet>
      <dgm:spPr/>
    </dgm:pt>
    <dgm:pt modelId="{14DE238F-F9C6-4268-99E1-88635D7B15C6}" type="pres">
      <dgm:prSet presAssocID="{8DE342FB-A4E0-4881-B4DB-C27522B14754}" presName="parTxOnlySpace" presStyleCnt="0"/>
      <dgm:spPr/>
    </dgm:pt>
    <dgm:pt modelId="{0D4037E7-1753-4505-BBD6-55BA27E4635F}" type="pres">
      <dgm:prSet presAssocID="{7E9945D6-E469-46C8-BC26-DF97E565B6EA}" presName="parTxOnly" presStyleLbl="node1" presStyleIdx="3" presStyleCnt="6">
        <dgm:presLayoutVars>
          <dgm:chMax val="0"/>
          <dgm:chPref val="0"/>
          <dgm:bulletEnabled val="1"/>
        </dgm:presLayoutVars>
      </dgm:prSet>
      <dgm:spPr/>
    </dgm:pt>
    <dgm:pt modelId="{86525DEA-415E-4650-BA13-4DDB288CF8B6}" type="pres">
      <dgm:prSet presAssocID="{0564CFEC-9419-4DD0-96E3-AF4255822DBB}" presName="parTxOnlySpace" presStyleCnt="0"/>
      <dgm:spPr/>
    </dgm:pt>
    <dgm:pt modelId="{30858219-D8FF-4648-9727-066D29E50630}" type="pres">
      <dgm:prSet presAssocID="{6ADE2293-159D-4287-A7B4-7CD3EABB6A13}" presName="parTxOnly" presStyleLbl="node1" presStyleIdx="4" presStyleCnt="6">
        <dgm:presLayoutVars>
          <dgm:chMax val="0"/>
          <dgm:chPref val="0"/>
          <dgm:bulletEnabled val="1"/>
        </dgm:presLayoutVars>
      </dgm:prSet>
      <dgm:spPr/>
    </dgm:pt>
    <dgm:pt modelId="{3C4E6ADC-393D-4BA7-8B97-5C966CC6719A}" type="pres">
      <dgm:prSet presAssocID="{548FA9FD-D41E-40D1-A43E-CBD573CE2F31}" presName="parTxOnlySpace" presStyleCnt="0"/>
      <dgm:spPr/>
    </dgm:pt>
    <dgm:pt modelId="{2D0512EB-7453-4705-9B1B-31C64CD11157}" type="pres">
      <dgm:prSet presAssocID="{F350E4F0-5F25-48E0-B866-83C18570469A}" presName="parTxOnly" presStyleLbl="node1" presStyleIdx="5" presStyleCnt="6">
        <dgm:presLayoutVars>
          <dgm:chMax val="0"/>
          <dgm:chPref val="0"/>
          <dgm:bulletEnabled val="1"/>
        </dgm:presLayoutVars>
      </dgm:prSet>
      <dgm:spPr/>
    </dgm:pt>
  </dgm:ptLst>
  <dgm:cxnLst>
    <dgm:cxn modelId="{A0A74E2D-97E9-40FD-A940-490AFFD152AF}" type="presOf" srcId="{85D892D0-372B-4B16-936C-3F92CB455EDF}" destId="{DD2FCE85-8FF6-4DA2-BA15-C2DFA792A2A4}" srcOrd="0" destOrd="0" presId="urn:microsoft.com/office/officeart/2005/8/layout/chevron1"/>
    <dgm:cxn modelId="{C396DD5F-5154-41C9-BB02-D8541DFC3CE8}" type="presOf" srcId="{A3990F36-331A-4615-B647-3A23585BD9A4}" destId="{E3A29D6A-AA79-41F6-83AB-99AFB3151EA7}" srcOrd="0" destOrd="0" presId="urn:microsoft.com/office/officeart/2005/8/layout/chevron1"/>
    <dgm:cxn modelId="{7A7C0E41-B5F4-477A-A780-70DD1D2FF689}" type="presOf" srcId="{6ADE2293-159D-4287-A7B4-7CD3EABB6A13}" destId="{30858219-D8FF-4648-9727-066D29E50630}" srcOrd="0" destOrd="0" presId="urn:microsoft.com/office/officeart/2005/8/layout/chevron1"/>
    <dgm:cxn modelId="{0C6DAC62-6CA0-4504-A2EF-369F4D04A899}" srcId="{85D892D0-372B-4B16-936C-3F92CB455EDF}" destId="{7E9945D6-E469-46C8-BC26-DF97E565B6EA}" srcOrd="3" destOrd="0" parTransId="{01C2FDA3-AA1F-4089-ABB0-7E01739C5630}" sibTransId="{0564CFEC-9419-4DD0-96E3-AF4255822DBB}"/>
    <dgm:cxn modelId="{BFAFC143-63D5-43C2-8560-2B60271E763C}" type="presOf" srcId="{7E9945D6-E469-46C8-BC26-DF97E565B6EA}" destId="{0D4037E7-1753-4505-BBD6-55BA27E4635F}" srcOrd="0" destOrd="0" presId="urn:microsoft.com/office/officeart/2005/8/layout/chevron1"/>
    <dgm:cxn modelId="{385CC74A-6F99-4B3E-9E38-89538F32369E}" srcId="{85D892D0-372B-4B16-936C-3F92CB455EDF}" destId="{6ADE2293-159D-4287-A7B4-7CD3EABB6A13}" srcOrd="4" destOrd="0" parTransId="{6D0FCC4F-8603-4A81-9B52-93C34A15E3E4}" sibTransId="{548FA9FD-D41E-40D1-A43E-CBD573CE2F31}"/>
    <dgm:cxn modelId="{8C4DA951-7EFA-4109-BE36-6A89169DA799}" srcId="{85D892D0-372B-4B16-936C-3F92CB455EDF}" destId="{A3990F36-331A-4615-B647-3A23585BD9A4}" srcOrd="0" destOrd="0" parTransId="{17249300-BA2D-412D-AC55-C6E868CDB025}" sibTransId="{2AD451FA-DBA6-41E4-85CF-5A6E2D0AA1D1}"/>
    <dgm:cxn modelId="{128AB271-AE09-4966-B519-D1B50166587D}" type="presOf" srcId="{6267ACDC-40BF-4003-B71B-4B73B9B80986}" destId="{4CC25423-2810-4F95-83FE-4E8E47EAE130}" srcOrd="0" destOrd="0" presId="urn:microsoft.com/office/officeart/2005/8/layout/chevron1"/>
    <dgm:cxn modelId="{E4020995-6E14-4468-88C4-305B21C1C951}" type="presOf" srcId="{F350E4F0-5F25-48E0-B866-83C18570469A}" destId="{2D0512EB-7453-4705-9B1B-31C64CD11157}" srcOrd="0" destOrd="0" presId="urn:microsoft.com/office/officeart/2005/8/layout/chevron1"/>
    <dgm:cxn modelId="{E6743BC3-F861-4760-87B2-775DCA8AAB9D}" srcId="{85D892D0-372B-4B16-936C-3F92CB455EDF}" destId="{E21A901C-6A71-4312-BF65-E39AE4CABA2E}" srcOrd="1" destOrd="0" parTransId="{8249D841-84D7-44ED-86B4-A17B9DE841E5}" sibTransId="{0341DD71-55C9-435E-8344-AE2AAF01E18F}"/>
    <dgm:cxn modelId="{6038D7C4-1F7F-4D1B-97B9-610A22A05C0B}" type="presOf" srcId="{E21A901C-6A71-4312-BF65-E39AE4CABA2E}" destId="{8B15B1CD-2A63-467B-B7E3-ABF95F09B52B}" srcOrd="0" destOrd="0" presId="urn:microsoft.com/office/officeart/2005/8/layout/chevron1"/>
    <dgm:cxn modelId="{0084EED7-DCE1-44F1-8576-F0F22FEB7809}" srcId="{85D892D0-372B-4B16-936C-3F92CB455EDF}" destId="{F350E4F0-5F25-48E0-B866-83C18570469A}" srcOrd="5" destOrd="0" parTransId="{3DE88336-FFB1-42C5-95FD-9797C0B2DAE7}" sibTransId="{7FB3FD94-E33F-4962-B0FC-40ECF053897D}"/>
    <dgm:cxn modelId="{37B48DE4-168D-4D9C-B127-6517822F0A32}" srcId="{85D892D0-372B-4B16-936C-3F92CB455EDF}" destId="{6267ACDC-40BF-4003-B71B-4B73B9B80986}" srcOrd="2" destOrd="0" parTransId="{55D3DB83-B603-44EC-8DD3-30DBDB91C614}" sibTransId="{8DE342FB-A4E0-4881-B4DB-C27522B14754}"/>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4473BAAA-854E-4B24-84CA-53B5CC508200}" type="presParOf" srcId="{DD2FCE85-8FF6-4DA2-BA15-C2DFA792A2A4}" destId="{8B15B1CD-2A63-467B-B7E3-ABF95F09B52B}" srcOrd="2" destOrd="0" presId="urn:microsoft.com/office/officeart/2005/8/layout/chevron1"/>
    <dgm:cxn modelId="{66FB190A-7A53-4133-B7AC-601AEB6C4A57}" type="presParOf" srcId="{DD2FCE85-8FF6-4DA2-BA15-C2DFA792A2A4}" destId="{4BF1649A-B694-45B6-9D81-F1D54C819806}" srcOrd="3" destOrd="0" presId="urn:microsoft.com/office/officeart/2005/8/layout/chevron1"/>
    <dgm:cxn modelId="{4E230E78-FCED-4BEC-BCB5-2EBEB5096771}" type="presParOf" srcId="{DD2FCE85-8FF6-4DA2-BA15-C2DFA792A2A4}" destId="{4CC25423-2810-4F95-83FE-4E8E47EAE130}" srcOrd="4" destOrd="0" presId="urn:microsoft.com/office/officeart/2005/8/layout/chevron1"/>
    <dgm:cxn modelId="{8E1DAB50-5AC3-4123-9CB7-FD3D12FD975A}" type="presParOf" srcId="{DD2FCE85-8FF6-4DA2-BA15-C2DFA792A2A4}" destId="{14DE238F-F9C6-4268-99E1-88635D7B15C6}" srcOrd="5" destOrd="0" presId="urn:microsoft.com/office/officeart/2005/8/layout/chevron1"/>
    <dgm:cxn modelId="{3E678778-A217-4DC4-B73A-329ABE3F4E40}" type="presParOf" srcId="{DD2FCE85-8FF6-4DA2-BA15-C2DFA792A2A4}" destId="{0D4037E7-1753-4505-BBD6-55BA27E4635F}" srcOrd="6" destOrd="0" presId="urn:microsoft.com/office/officeart/2005/8/layout/chevron1"/>
    <dgm:cxn modelId="{8A126EAA-0CA6-4674-B2C6-462EBF39422B}" type="presParOf" srcId="{DD2FCE85-8FF6-4DA2-BA15-C2DFA792A2A4}" destId="{86525DEA-415E-4650-BA13-4DDB288CF8B6}" srcOrd="7" destOrd="0" presId="urn:microsoft.com/office/officeart/2005/8/layout/chevron1"/>
    <dgm:cxn modelId="{0D690570-2C97-4065-8199-6092EC65EFB4}" type="presParOf" srcId="{DD2FCE85-8FF6-4DA2-BA15-C2DFA792A2A4}" destId="{30858219-D8FF-4648-9727-066D29E50630}" srcOrd="8" destOrd="0" presId="urn:microsoft.com/office/officeart/2005/8/layout/chevron1"/>
    <dgm:cxn modelId="{3D47DEFC-0C25-47F3-9085-957982921418}" type="presParOf" srcId="{DD2FCE85-8FF6-4DA2-BA15-C2DFA792A2A4}" destId="{3C4E6ADC-393D-4BA7-8B97-5C966CC6719A}" srcOrd="9" destOrd="0" presId="urn:microsoft.com/office/officeart/2005/8/layout/chevron1"/>
    <dgm:cxn modelId="{B67A1293-51EF-4ACC-856C-424D989AE76B}" type="presParOf" srcId="{DD2FCE85-8FF6-4DA2-BA15-C2DFA792A2A4}" destId="{2D0512EB-7453-4705-9B1B-31C64CD11157}" srcOrd="10" destOrd="0" presId="urn:microsoft.com/office/officeart/2005/8/layout/chevron1"/>
  </dgm:cxnLst>
  <dgm:bg>
    <a:noFill/>
    <a:effectLst>
      <a:outerShdw blurRad="63500" sx="102000" sy="102000" algn="ctr" rotWithShape="0">
        <a:prstClr val="black">
          <a:alpha val="40000"/>
        </a:prstClr>
      </a:outerShdw>
    </a:effectLst>
  </dgm:bg>
  <dgm:whole>
    <a:ln>
      <a:noFill/>
    </a:ln>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DAA2BC0F-F565-4ED4-A7C6-8EE48DB10310}">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6 Financial Distress Index</a:t>
          </a:r>
        </a:p>
      </dgm:t>
    </dgm:pt>
    <dgm:pt modelId="{F00A7B43-4B86-4F1E-83F3-E5117D7377CE}" type="parTrans" cxnId="{CC02E300-261E-45EB-AF8E-FC365B22A831}">
      <dgm:prSet/>
      <dgm:spPr/>
      <dgm:t>
        <a:bodyPr/>
        <a:lstStyle/>
        <a:p>
          <a:endParaRPr lang="en-US"/>
        </a:p>
      </dgm:t>
    </dgm:pt>
    <dgm:pt modelId="{17F5EFC3-A458-49E6-8848-21C26268E900}" type="sibTrans" cxnId="{CC02E300-261E-45EB-AF8E-FC365B22A831}">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2148F841-7250-4BD3-AA39-C5E3785EA7DD}" type="pres">
      <dgm:prSet presAssocID="{6E748B2F-70CD-4D9D-8BEE-DFB9044D6775}" presName="parTxOnlySpace" presStyleCnt="0"/>
      <dgm:spPr/>
    </dgm:pt>
    <dgm:pt modelId="{A1CE86EE-FE1D-4FC8-A47F-230DBDAD88AE}" type="pres">
      <dgm:prSet presAssocID="{DAA2BC0F-F565-4ED4-A7C6-8EE48DB10310}" presName="parTxOnly" presStyleLbl="node1" presStyleIdx="5" presStyleCnt="6">
        <dgm:presLayoutVars>
          <dgm:chMax val="0"/>
          <dgm:chPref val="0"/>
          <dgm:bulletEnabled val="1"/>
        </dgm:presLayoutVars>
      </dgm:prSet>
      <dgm:spPr/>
    </dgm:pt>
  </dgm:ptLst>
  <dgm:cxnLst>
    <dgm:cxn modelId="{CC02E300-261E-45EB-AF8E-FC365B22A831}" srcId="{85D892D0-372B-4B16-936C-3F92CB455EDF}" destId="{DAA2BC0F-F565-4ED4-A7C6-8EE48DB10310}" srcOrd="5" destOrd="0" parTransId="{F00A7B43-4B86-4F1E-83F3-E5117D7377CE}" sibTransId="{17F5EFC3-A458-49E6-8848-21C26268E900}"/>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DA0A12DA-EB2C-4C0B-9BA2-B7FC4B2B2F41}" type="presOf" srcId="{DAA2BC0F-F565-4ED4-A7C6-8EE48DB10310}" destId="{A1CE86EE-FE1D-4FC8-A47F-230DBDAD88AE}"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94D773F1-71E9-4713-9083-A6A913A6F034}" type="presParOf" srcId="{DD2FCE85-8FF6-4DA2-BA15-C2DFA792A2A4}" destId="{2148F841-7250-4BD3-AA39-C5E3785EA7DD}" srcOrd="9" destOrd="0" presId="urn:microsoft.com/office/officeart/2005/8/layout/chevron1"/>
    <dgm:cxn modelId="{79E99564-B407-44EC-A0D3-EA641135AFAB}" type="presParOf" srcId="{DD2FCE85-8FF6-4DA2-BA15-C2DFA792A2A4}" destId="{A1CE86EE-FE1D-4FC8-A47F-230DBDAD88AE}"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8E9212DD-09E2-4918-A680-0553E6B091F1}">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75DAC4B6-BF07-4DF0-AD32-52CC32530D63}" type="parTrans" cxnId="{B3EECC3F-83DE-4860-B127-C013CF51FF1D}">
      <dgm:prSet/>
      <dgm:spPr/>
      <dgm:t>
        <a:bodyPr/>
        <a:lstStyle/>
        <a:p>
          <a:endParaRPr lang="en-US"/>
        </a:p>
      </dgm:t>
    </dgm:pt>
    <dgm:pt modelId="{B72B359B-0779-4D7B-A8F9-E1F827BAB315}" type="sibTrans" cxnId="{B3EECC3F-83DE-4860-B127-C013CF51FF1D}">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A1C2716A-78FC-41BE-BB0C-3B89AD1E39A5}" type="pres">
      <dgm:prSet presAssocID="{6E748B2F-70CD-4D9D-8BEE-DFB9044D6775}" presName="parTxOnlySpace" presStyleCnt="0"/>
      <dgm:spPr/>
    </dgm:pt>
    <dgm:pt modelId="{D1CCDC53-A1C3-42A1-99B2-84A9058498CE}" type="pres">
      <dgm:prSet presAssocID="{8E9212DD-09E2-4918-A680-0553E6B091F1}"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B3EECC3F-83DE-4860-B127-C013CF51FF1D}" srcId="{85D892D0-372B-4B16-936C-3F92CB455EDF}" destId="{8E9212DD-09E2-4918-A680-0553E6B091F1}" srcOrd="5" destOrd="0" parTransId="{75DAC4B6-BF07-4DF0-AD32-52CC32530D63}" sibTransId="{B72B359B-0779-4D7B-A8F9-E1F827BAB315}"/>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616F82D2-17C2-4375-BCFE-B318ED106295}" type="presOf" srcId="{8E9212DD-09E2-4918-A680-0553E6B091F1}" destId="{D1CCDC53-A1C3-42A1-99B2-84A9058498CE}" srcOrd="0" destOrd="0" presId="urn:microsoft.com/office/officeart/2005/8/layout/chevron1"/>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8B47BBE7-D6D0-43DA-9EE6-B55E979CD415}" type="presParOf" srcId="{DD2FCE85-8FF6-4DA2-BA15-C2DFA792A2A4}" destId="{A1C2716A-78FC-41BE-BB0C-3B89AD1E39A5}" srcOrd="9" destOrd="0" presId="urn:microsoft.com/office/officeart/2005/8/layout/chevron1"/>
    <dgm:cxn modelId="{F71CDC2F-08C9-470A-8A43-5C906F3C0CC2}" type="presParOf" srcId="{DD2FCE85-8FF6-4DA2-BA15-C2DFA792A2A4}" destId="{D1CCDC53-A1C3-42A1-99B2-84A9058498CE}"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5D892D0-372B-4B16-936C-3F92CB455EDF}" type="doc">
      <dgm:prSet loTypeId="urn:microsoft.com/office/officeart/2005/8/layout/chevron1" loCatId="process" qsTypeId="urn:microsoft.com/office/officeart/2005/8/quickstyle/simple1" qsCatId="simple" csTypeId="urn:microsoft.com/office/officeart/2005/8/colors/accent1_1" csCatId="accent1" phldr="1"/>
      <dgm:spPr/>
    </dgm:pt>
    <dgm:pt modelId="{A3990F36-331A-4615-B647-3A23585BD9A4}">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1 Introduction</a:t>
          </a:r>
        </a:p>
      </dgm:t>
    </dgm:pt>
    <dgm:pt modelId="{17249300-BA2D-412D-AC55-C6E868CDB025}" type="par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2AD451FA-DBA6-41E4-85CF-5A6E2D0AA1D1}" type="sibTrans" cxnId="{8C4DA951-7EFA-4109-BE36-6A89169DA799}">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45CCB9DC-14C7-49B4-B1DB-F5DF39D4A0B7}">
      <dgm:prSet phldrT="[Text]"/>
      <dgm:spPr>
        <a:solidFill>
          <a:schemeClr val="accent1">
            <a:lumMod val="60000"/>
            <a:lumOff val="40000"/>
          </a:schemeClr>
        </a:solid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2 Comparing Individual Hospitals</a:t>
          </a:r>
        </a:p>
      </dgm:t>
    </dgm:pt>
    <dgm:pt modelId="{4F66B6D5-C209-41C9-BF7B-75459164C917}" type="par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B452FBB0-8F2B-4B34-A2C2-1A69C65E366A}" type="sibTrans" cxnId="{096F35F4-1D9A-4D5D-9956-A45B7F1CF7B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81B64A50-4BBB-4A26-9DB8-9A3478FDC19B}">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3 Comparing Group Trends</a:t>
          </a:r>
        </a:p>
      </dgm:t>
    </dgm:pt>
    <dgm:pt modelId="{3934572E-B664-495B-9780-CBDE9959704C}" type="par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3666B1A0-B665-4D59-9D4E-5DF27910F1B8}" type="sibTrans" cxnId="{FF466CB7-82A7-4CDB-ADC5-F8CDD1388AF1}">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5DC17C64-5763-499C-8311-6CC944B52445}">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4 Comparing Indicators</a:t>
          </a:r>
        </a:p>
      </dgm:t>
    </dgm:pt>
    <dgm:pt modelId="{44F697F7-CD50-4960-96E2-3E7548A5F7B0}" type="par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0218A74A-D23F-4F18-8ECF-4E4601AB48CA}" type="sibTrans" cxnId="{20E5245D-B888-4E7E-96FF-8CA1907C874B}">
      <dgm:prSet/>
      <dgm:spPr/>
      <dgm:t>
        <a:bodyPr/>
        <a:lstStyle/>
        <a:p>
          <a:endParaRPr lang="en-US" b="0">
            <a:solidFill>
              <a:schemeClr val="tx2">
                <a:lumMod val="75000"/>
              </a:schemeClr>
            </a:solidFill>
            <a:latin typeface="Segoe UI" panose="020B0502040204020203" pitchFamily="34" charset="0"/>
            <a:cs typeface="Segoe UI" panose="020B0502040204020203" pitchFamily="34" charset="0"/>
          </a:endParaRPr>
        </a:p>
      </dgm:t>
    </dgm:pt>
    <dgm:pt modelId="{10E4C903-0545-4BC1-9F79-5C13C6A74739}">
      <dgm:prSet phldrT="[Text]"/>
      <dgm:spPr>
        <a:noFill/>
        <a:ln>
          <a:solidFill>
            <a:schemeClr val="tx2">
              <a:lumMod val="60000"/>
              <a:lumOff val="40000"/>
            </a:schemeClr>
          </a:solidFill>
        </a:ln>
      </dgm:spPr>
      <dgm:t>
        <a:bodyPr/>
        <a:lstStyle/>
        <a:p>
          <a:r>
            <a:rPr lang="en-US" b="0" dirty="0">
              <a:solidFill>
                <a:schemeClr val="tx2">
                  <a:lumMod val="75000"/>
                </a:schemeClr>
              </a:solidFill>
              <a:latin typeface="Segoe UI" panose="020B0502040204020203" pitchFamily="34" charset="0"/>
              <a:cs typeface="Segoe UI" panose="020B0502040204020203" pitchFamily="34" charset="0"/>
            </a:rPr>
            <a:t>Lesson 5 Downloading Data</a:t>
          </a:r>
        </a:p>
      </dgm:t>
    </dgm:pt>
    <dgm:pt modelId="{368495FC-3F0C-4585-81B3-6E612B1B4910}" type="parTrans" cxnId="{DA3B7F06-D72D-4E55-9721-D5D2B8512038}">
      <dgm:prSet/>
      <dgm:spPr/>
      <dgm:t>
        <a:bodyPr/>
        <a:lstStyle/>
        <a:p>
          <a:endParaRPr lang="en-US"/>
        </a:p>
      </dgm:t>
    </dgm:pt>
    <dgm:pt modelId="{6E748B2F-70CD-4D9D-8BEE-DFB9044D6775}" type="sibTrans" cxnId="{DA3B7F06-D72D-4E55-9721-D5D2B8512038}">
      <dgm:prSet/>
      <dgm:spPr/>
      <dgm:t>
        <a:bodyPr/>
        <a:lstStyle/>
        <a:p>
          <a:endParaRPr lang="en-US"/>
        </a:p>
      </dgm:t>
    </dgm:pt>
    <dgm:pt modelId="{D65E7867-1673-4F25-846B-F02C9EE35F0F}">
      <dgm:prSet phldrT="[Text]"/>
      <dgm:spPr>
        <a:noFill/>
        <a:ln>
          <a:solidFill>
            <a:schemeClr val="tx2">
              <a:lumMod val="60000"/>
              <a:lumOff val="40000"/>
            </a:schemeClr>
          </a:solidFill>
        </a:ln>
      </dgm:spPr>
      <dgm:t>
        <a:bodyPr/>
        <a:lstStyle/>
        <a:p>
          <a:r>
            <a:rPr lang="en-US" b="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b="0" dirty="0">
            <a:solidFill>
              <a:schemeClr val="tx2">
                <a:lumMod val="75000"/>
              </a:schemeClr>
            </a:solidFill>
            <a:latin typeface="Segoe UI" panose="020B0502040204020203" pitchFamily="34" charset="0"/>
            <a:cs typeface="Segoe UI" panose="020B0502040204020203" pitchFamily="34" charset="0"/>
          </a:endParaRPr>
        </a:p>
      </dgm:t>
    </dgm:pt>
    <dgm:pt modelId="{7D2FBC77-F12F-4E58-809C-3AF0AA9D98BA}" type="parTrans" cxnId="{081E7BCB-3201-409B-9BE1-74EF479F90F1}">
      <dgm:prSet/>
      <dgm:spPr/>
      <dgm:t>
        <a:bodyPr/>
        <a:lstStyle/>
        <a:p>
          <a:endParaRPr lang="en-US"/>
        </a:p>
      </dgm:t>
    </dgm:pt>
    <dgm:pt modelId="{67B7DCC2-6C20-40FF-961A-108C5418887D}" type="sibTrans" cxnId="{081E7BCB-3201-409B-9BE1-74EF479F90F1}">
      <dgm:prSet/>
      <dgm:spPr/>
      <dgm:t>
        <a:bodyPr/>
        <a:lstStyle/>
        <a:p>
          <a:endParaRPr lang="en-US"/>
        </a:p>
      </dgm:t>
    </dgm:pt>
    <dgm:pt modelId="{DD2FCE85-8FF6-4DA2-BA15-C2DFA792A2A4}" type="pres">
      <dgm:prSet presAssocID="{85D892D0-372B-4B16-936C-3F92CB455EDF}" presName="Name0" presStyleCnt="0">
        <dgm:presLayoutVars>
          <dgm:dir/>
          <dgm:animLvl val="lvl"/>
          <dgm:resizeHandles val="exact"/>
        </dgm:presLayoutVars>
      </dgm:prSet>
      <dgm:spPr/>
    </dgm:pt>
    <dgm:pt modelId="{E3A29D6A-AA79-41F6-83AB-99AFB3151EA7}" type="pres">
      <dgm:prSet presAssocID="{A3990F36-331A-4615-B647-3A23585BD9A4}" presName="parTxOnly" presStyleLbl="node1" presStyleIdx="0" presStyleCnt="6">
        <dgm:presLayoutVars>
          <dgm:chMax val="0"/>
          <dgm:chPref val="0"/>
          <dgm:bulletEnabled val="1"/>
        </dgm:presLayoutVars>
      </dgm:prSet>
      <dgm:spPr/>
    </dgm:pt>
    <dgm:pt modelId="{6CDA3577-F533-40A3-AC4B-17503970E071}" type="pres">
      <dgm:prSet presAssocID="{2AD451FA-DBA6-41E4-85CF-5A6E2D0AA1D1}" presName="parTxOnlySpace" presStyleCnt="0"/>
      <dgm:spPr/>
    </dgm:pt>
    <dgm:pt modelId="{F1CEA4E9-46A6-4F4E-A6C7-B8FBE76C0BF4}" type="pres">
      <dgm:prSet presAssocID="{45CCB9DC-14C7-49B4-B1DB-F5DF39D4A0B7}" presName="parTxOnly" presStyleLbl="node1" presStyleIdx="1" presStyleCnt="6">
        <dgm:presLayoutVars>
          <dgm:chMax val="0"/>
          <dgm:chPref val="0"/>
          <dgm:bulletEnabled val="1"/>
        </dgm:presLayoutVars>
      </dgm:prSet>
      <dgm:spPr/>
    </dgm:pt>
    <dgm:pt modelId="{42487166-622D-4E72-9707-BF79D8DE4BE2}" type="pres">
      <dgm:prSet presAssocID="{B452FBB0-8F2B-4B34-A2C2-1A69C65E366A}" presName="parTxOnlySpace" presStyleCnt="0"/>
      <dgm:spPr/>
    </dgm:pt>
    <dgm:pt modelId="{E9F25DCA-A817-478D-8A04-9361CF05FE89}" type="pres">
      <dgm:prSet presAssocID="{81B64A50-4BBB-4A26-9DB8-9A3478FDC19B}" presName="parTxOnly" presStyleLbl="node1" presStyleIdx="2" presStyleCnt="6">
        <dgm:presLayoutVars>
          <dgm:chMax val="0"/>
          <dgm:chPref val="0"/>
          <dgm:bulletEnabled val="1"/>
        </dgm:presLayoutVars>
      </dgm:prSet>
      <dgm:spPr/>
    </dgm:pt>
    <dgm:pt modelId="{2DB20530-7B7E-4C3A-8C65-401E06600031}" type="pres">
      <dgm:prSet presAssocID="{3666B1A0-B665-4D59-9D4E-5DF27910F1B8}" presName="parTxOnlySpace" presStyleCnt="0"/>
      <dgm:spPr/>
    </dgm:pt>
    <dgm:pt modelId="{5BB29F1E-D7B7-4457-AB74-161BC172C58C}" type="pres">
      <dgm:prSet presAssocID="{5DC17C64-5763-499C-8311-6CC944B52445}" presName="parTxOnly" presStyleLbl="node1" presStyleIdx="3" presStyleCnt="6">
        <dgm:presLayoutVars>
          <dgm:chMax val="0"/>
          <dgm:chPref val="0"/>
          <dgm:bulletEnabled val="1"/>
        </dgm:presLayoutVars>
      </dgm:prSet>
      <dgm:spPr/>
    </dgm:pt>
    <dgm:pt modelId="{19CEF25D-E739-4829-AB8D-D1FE44B6BCAA}" type="pres">
      <dgm:prSet presAssocID="{0218A74A-D23F-4F18-8ECF-4E4601AB48CA}" presName="parTxOnlySpace" presStyleCnt="0"/>
      <dgm:spPr/>
    </dgm:pt>
    <dgm:pt modelId="{FFDD437B-FBB8-4C60-87CF-19FEE4D808C4}" type="pres">
      <dgm:prSet presAssocID="{10E4C903-0545-4BC1-9F79-5C13C6A74739}" presName="parTxOnly" presStyleLbl="node1" presStyleIdx="4" presStyleCnt="6">
        <dgm:presLayoutVars>
          <dgm:chMax val="0"/>
          <dgm:chPref val="0"/>
          <dgm:bulletEnabled val="1"/>
        </dgm:presLayoutVars>
      </dgm:prSet>
      <dgm:spPr/>
    </dgm:pt>
    <dgm:pt modelId="{46C538B3-E740-48D4-84F5-39D01400D5DE}" type="pres">
      <dgm:prSet presAssocID="{6E748B2F-70CD-4D9D-8BEE-DFB9044D6775}" presName="parTxOnlySpace" presStyleCnt="0"/>
      <dgm:spPr/>
    </dgm:pt>
    <dgm:pt modelId="{E48EEF73-41E8-4683-BFB4-C6A896DC7E20}" type="pres">
      <dgm:prSet presAssocID="{D65E7867-1673-4F25-846B-F02C9EE35F0F}" presName="parTxOnly" presStyleLbl="node1" presStyleIdx="5" presStyleCnt="6">
        <dgm:presLayoutVars>
          <dgm:chMax val="0"/>
          <dgm:chPref val="0"/>
          <dgm:bulletEnabled val="1"/>
        </dgm:presLayoutVars>
      </dgm:prSet>
      <dgm:spPr/>
    </dgm:pt>
  </dgm:ptLst>
  <dgm:cxnLst>
    <dgm:cxn modelId="{DA3B7F06-D72D-4E55-9721-D5D2B8512038}" srcId="{85D892D0-372B-4B16-936C-3F92CB455EDF}" destId="{10E4C903-0545-4BC1-9F79-5C13C6A74739}" srcOrd="4" destOrd="0" parTransId="{368495FC-3F0C-4585-81B3-6E612B1B4910}" sibTransId="{6E748B2F-70CD-4D9D-8BEE-DFB9044D6775}"/>
    <dgm:cxn modelId="{A0A74E2D-97E9-40FD-A940-490AFFD152AF}" type="presOf" srcId="{85D892D0-372B-4B16-936C-3F92CB455EDF}" destId="{DD2FCE85-8FF6-4DA2-BA15-C2DFA792A2A4}" srcOrd="0" destOrd="0" presId="urn:microsoft.com/office/officeart/2005/8/layout/chevron1"/>
    <dgm:cxn modelId="{0FAADC30-8DD3-4F44-950E-0FDC5C00A7CF}" type="presOf" srcId="{D65E7867-1673-4F25-846B-F02C9EE35F0F}" destId="{E48EEF73-41E8-4683-BFB4-C6A896DC7E20}" srcOrd="0" destOrd="0" presId="urn:microsoft.com/office/officeart/2005/8/layout/chevron1"/>
    <dgm:cxn modelId="{20E5245D-B888-4E7E-96FF-8CA1907C874B}" srcId="{85D892D0-372B-4B16-936C-3F92CB455EDF}" destId="{5DC17C64-5763-499C-8311-6CC944B52445}" srcOrd="3" destOrd="0" parTransId="{44F697F7-CD50-4960-96E2-3E7548A5F7B0}" sibTransId="{0218A74A-D23F-4F18-8ECF-4E4601AB48CA}"/>
    <dgm:cxn modelId="{C396DD5F-5154-41C9-BB02-D8541DFC3CE8}" type="presOf" srcId="{A3990F36-331A-4615-B647-3A23585BD9A4}" destId="{E3A29D6A-AA79-41F6-83AB-99AFB3151EA7}" srcOrd="0" destOrd="0" presId="urn:microsoft.com/office/officeart/2005/8/layout/chevron1"/>
    <dgm:cxn modelId="{8C4DA951-7EFA-4109-BE36-6A89169DA799}" srcId="{85D892D0-372B-4B16-936C-3F92CB455EDF}" destId="{A3990F36-331A-4615-B647-3A23585BD9A4}" srcOrd="0" destOrd="0" parTransId="{17249300-BA2D-412D-AC55-C6E868CDB025}" sibTransId="{2AD451FA-DBA6-41E4-85CF-5A6E2D0AA1D1}"/>
    <dgm:cxn modelId="{FF466CB7-82A7-4CDB-ADC5-F8CDD1388AF1}" srcId="{85D892D0-372B-4B16-936C-3F92CB455EDF}" destId="{81B64A50-4BBB-4A26-9DB8-9A3478FDC19B}" srcOrd="2" destOrd="0" parTransId="{3934572E-B664-495B-9780-CBDE9959704C}" sibTransId="{3666B1A0-B665-4D59-9D4E-5DF27910F1B8}"/>
    <dgm:cxn modelId="{CB44B2BF-F25C-45AA-9355-5EA181EDF4F0}" type="presOf" srcId="{10E4C903-0545-4BC1-9F79-5C13C6A74739}" destId="{FFDD437B-FBB8-4C60-87CF-19FEE4D808C4}" srcOrd="0" destOrd="0" presId="urn:microsoft.com/office/officeart/2005/8/layout/chevron1"/>
    <dgm:cxn modelId="{081E7BCB-3201-409B-9BE1-74EF479F90F1}" srcId="{85D892D0-372B-4B16-936C-3F92CB455EDF}" destId="{D65E7867-1673-4F25-846B-F02C9EE35F0F}" srcOrd="5" destOrd="0" parTransId="{7D2FBC77-F12F-4E58-809C-3AF0AA9D98BA}" sibTransId="{67B7DCC2-6C20-40FF-961A-108C5418887D}"/>
    <dgm:cxn modelId="{FFE30ED9-3163-4FB9-9BC8-FF6D98AC772C}" type="presOf" srcId="{45CCB9DC-14C7-49B4-B1DB-F5DF39D4A0B7}" destId="{F1CEA4E9-46A6-4F4E-A6C7-B8FBE76C0BF4}" srcOrd="0" destOrd="0" presId="urn:microsoft.com/office/officeart/2005/8/layout/chevron1"/>
    <dgm:cxn modelId="{295D7CDD-D84A-4E11-9A39-C523C7A11AF7}" type="presOf" srcId="{5DC17C64-5763-499C-8311-6CC944B52445}" destId="{5BB29F1E-D7B7-4457-AB74-161BC172C58C}" srcOrd="0" destOrd="0" presId="urn:microsoft.com/office/officeart/2005/8/layout/chevron1"/>
    <dgm:cxn modelId="{096F35F4-1D9A-4D5D-9956-A45B7F1CF7B1}" srcId="{85D892D0-372B-4B16-936C-3F92CB455EDF}" destId="{45CCB9DC-14C7-49B4-B1DB-F5DF39D4A0B7}" srcOrd="1" destOrd="0" parTransId="{4F66B6D5-C209-41C9-BF7B-75459164C917}" sibTransId="{B452FBB0-8F2B-4B34-A2C2-1A69C65E366A}"/>
    <dgm:cxn modelId="{B6A933FD-9991-4EBC-A8ED-00292CABF16B}" type="presOf" srcId="{81B64A50-4BBB-4A26-9DB8-9A3478FDC19B}" destId="{E9F25DCA-A817-478D-8A04-9361CF05FE89}" srcOrd="0" destOrd="0" presId="urn:microsoft.com/office/officeart/2005/8/layout/chevron1"/>
    <dgm:cxn modelId="{86D3DBBC-485E-473B-AF88-7BD2136AD531}" type="presParOf" srcId="{DD2FCE85-8FF6-4DA2-BA15-C2DFA792A2A4}" destId="{E3A29D6A-AA79-41F6-83AB-99AFB3151EA7}" srcOrd="0" destOrd="0" presId="urn:microsoft.com/office/officeart/2005/8/layout/chevron1"/>
    <dgm:cxn modelId="{04F81BC4-34B6-4AED-B18E-C2FD06A3FD16}" type="presParOf" srcId="{DD2FCE85-8FF6-4DA2-BA15-C2DFA792A2A4}" destId="{6CDA3577-F533-40A3-AC4B-17503970E071}" srcOrd="1" destOrd="0" presId="urn:microsoft.com/office/officeart/2005/8/layout/chevron1"/>
    <dgm:cxn modelId="{D6CDF711-AE6A-4536-A13A-16B678A34BE9}" type="presParOf" srcId="{DD2FCE85-8FF6-4DA2-BA15-C2DFA792A2A4}" destId="{F1CEA4E9-46A6-4F4E-A6C7-B8FBE76C0BF4}" srcOrd="2" destOrd="0" presId="urn:microsoft.com/office/officeart/2005/8/layout/chevron1"/>
    <dgm:cxn modelId="{0A4FD39B-6EF3-4FEE-8AF0-3A95C3A4FBFE}" type="presParOf" srcId="{DD2FCE85-8FF6-4DA2-BA15-C2DFA792A2A4}" destId="{42487166-622D-4E72-9707-BF79D8DE4BE2}" srcOrd="3" destOrd="0" presId="urn:microsoft.com/office/officeart/2005/8/layout/chevron1"/>
    <dgm:cxn modelId="{82A4E582-4D28-4368-91AF-A85DC7503665}" type="presParOf" srcId="{DD2FCE85-8FF6-4DA2-BA15-C2DFA792A2A4}" destId="{E9F25DCA-A817-478D-8A04-9361CF05FE89}" srcOrd="4" destOrd="0" presId="urn:microsoft.com/office/officeart/2005/8/layout/chevron1"/>
    <dgm:cxn modelId="{839542FB-651B-4534-BE04-F7C311653A5B}" type="presParOf" srcId="{DD2FCE85-8FF6-4DA2-BA15-C2DFA792A2A4}" destId="{2DB20530-7B7E-4C3A-8C65-401E06600031}" srcOrd="5" destOrd="0" presId="urn:microsoft.com/office/officeart/2005/8/layout/chevron1"/>
    <dgm:cxn modelId="{CBF71868-D665-4D07-8934-BE9CE7731974}" type="presParOf" srcId="{DD2FCE85-8FF6-4DA2-BA15-C2DFA792A2A4}" destId="{5BB29F1E-D7B7-4457-AB74-161BC172C58C}" srcOrd="6" destOrd="0" presId="urn:microsoft.com/office/officeart/2005/8/layout/chevron1"/>
    <dgm:cxn modelId="{1036D28F-9F1C-4E3E-B97C-DC03AD4722CF}" type="presParOf" srcId="{DD2FCE85-8FF6-4DA2-BA15-C2DFA792A2A4}" destId="{19CEF25D-E739-4829-AB8D-D1FE44B6BCAA}" srcOrd="7" destOrd="0" presId="urn:microsoft.com/office/officeart/2005/8/layout/chevron1"/>
    <dgm:cxn modelId="{36B3FD57-5959-4237-8C89-008CCEB442B2}" type="presParOf" srcId="{DD2FCE85-8FF6-4DA2-BA15-C2DFA792A2A4}" destId="{FFDD437B-FBB8-4C60-87CF-19FEE4D808C4}" srcOrd="8" destOrd="0" presId="urn:microsoft.com/office/officeart/2005/8/layout/chevron1"/>
    <dgm:cxn modelId="{A8A4E22F-E1DC-4C7E-83BE-07686EA1E403}" type="presParOf" srcId="{DD2FCE85-8FF6-4DA2-BA15-C2DFA792A2A4}" destId="{46C538B3-E740-48D4-84F5-39D01400D5DE}" srcOrd="9" destOrd="0" presId="urn:microsoft.com/office/officeart/2005/8/layout/chevron1"/>
    <dgm:cxn modelId="{C19E5E26-1F26-4BEA-B8CA-149B4DF779BE}" type="presParOf" srcId="{DD2FCE85-8FF6-4DA2-BA15-C2DFA792A2A4}" destId="{E48EEF73-41E8-4683-BFB4-C6A896DC7E20}" srcOrd="10"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1 Introduction</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3CF54A8B-1169-47D3-9179-F4BF8645A191}">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FFB31DC-0F3F-42A6-B3DE-21F99EAEDD3D}">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45D46F4C-F567-4131-B7C8-5D38CF8B1DEE}">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21F850A6-C43D-4F61-B43D-0ED57EA0B2E0}">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1D7B5D78-BB81-4F8D-96BD-46C37604E594}">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74FE22B-04C9-4829-A7B8-0F7AA515E6A2}">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EB207131-ED24-49B8-ADB7-7DE05EA3F47C}">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05281312-F57F-4A1A-BC5A-36A0E351B67F}">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B3F91CB-95FA-434A-9B75-9682B0669C50}">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19E3593-9512-4849-BC85-18E39213E697}">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1D397C54-49CB-4E33-9A10-B54FAF44EFAC}">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7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4ECC63A1-784C-443D-BD29-FE18020C3A5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1 Introduction</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3CF54A8B-1169-47D3-9179-F4BF8645A191}">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9705744F-2DC5-4344-985E-664CDB6D30DA}">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4B18284A-3847-427B-B5D7-356402773C76}">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4DBBAFD-184F-481A-8FA8-A4CDF537B859}">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200BF8DC-688B-4874-B9C9-17245F1F9660}">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6355E62B-1F21-463B-89FA-E807337D9271}">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A0AC6FD9-A39D-40CA-83F6-684E1D7EF494}">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0C27601D-51EC-4789-85A0-372CE826313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92E8AE9C-1F7D-474E-8D3C-6DB402B0039B}">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A6B19DB9-F3C2-43B8-85C6-CC8FABCB57C2}">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FAB7F02E-EA78-4E4F-A817-D9B8DEBCD42B}">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7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9EB93E2-A1C4-4D81-8298-6941459E2625}">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7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1 Introduction</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57638" y="0"/>
        <a:ext cx="862351" cy="507909"/>
      </dsp:txXfrm>
    </dsp:sp>
    <dsp:sp modelId="{BF366C39-3EE0-43BF-B6CC-88319A6CBCD3}">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1490872" y="0"/>
        <a:ext cx="862351" cy="507909"/>
      </dsp:txXfrm>
    </dsp:sp>
    <dsp:sp modelId="{0819DAE2-1540-4EE6-AB67-330345D14A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3D16271F-66CD-4B34-8DAC-D80642495C5A}">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636F990A-62B7-46F9-971E-23E95EAC026B}">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159347B1-31C0-41DF-AE9F-CB46EFEA1E58}">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8712E010-18E6-4EC9-AB03-F38F8813004E}">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D4EDA0D-9E88-4043-B09A-105E00E0331C}">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EC131A51-890B-4A10-A07B-F15971D7F4F4}">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0FFF0BE6-740B-4CAB-99AE-87E0BB8D8948}">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7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1 Introduction</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57638" y="0"/>
        <a:ext cx="862351" cy="507909"/>
      </dsp:txXfrm>
    </dsp:sp>
    <dsp:sp modelId="{C98420E6-8D96-49B0-B077-0539D66A5543}">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2 Comparing Individual Hospitals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1490872" y="0"/>
        <a:ext cx="862351" cy="507909"/>
      </dsp:txXfrm>
    </dsp:sp>
    <dsp:sp modelId="{E351D5FF-8235-4816-86FB-DAD656B3E9E1}">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4771BD65-B1AC-48A4-A059-626414DDAB45}">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4DFECCFC-61E3-4CF9-9AD4-CE5F346004F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CF243859-836F-4A1F-966B-39F77A57E2AD}">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C2BBC18F-6E3E-4964-B687-C6CCC57A61A5}">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1D397C54-49CB-4E33-9A10-B54FAF44EFAC}">
      <dsp:nvSpPr>
        <dsp:cNvPr id="0" name=""/>
        <dsp:cNvSpPr/>
      </dsp:nvSpPr>
      <dsp:spPr>
        <a:xfrm>
          <a:off x="6169855"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7DDB66B1-4CAB-4F01-9CDE-5FAEC99E99F5}">
      <dsp:nvSpPr>
        <dsp:cNvPr id="0" name=""/>
        <dsp:cNvSpPr/>
      </dsp:nvSpPr>
      <dsp:spPr>
        <a:xfrm>
          <a:off x="4936621"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3E9C0297-4F50-461C-ABF7-FD91F3B84E63}">
      <dsp:nvSpPr>
        <dsp:cNvPr id="0" name=""/>
        <dsp:cNvSpPr/>
      </dsp:nvSpPr>
      <dsp:spPr>
        <a:xfrm>
          <a:off x="6169855"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8B15B1CD-2A63-467B-B7E3-ABF95F09B52B}">
      <dsp:nvSpPr>
        <dsp:cNvPr id="0" name=""/>
        <dsp:cNvSpPr/>
      </dsp:nvSpPr>
      <dsp:spPr>
        <a:xfrm>
          <a:off x="1236917" y="0"/>
          <a:ext cx="1370260" cy="507909"/>
        </a:xfrm>
        <a:prstGeom prst="chevron">
          <a:avLst/>
        </a:prstGeom>
        <a:solidFill>
          <a:schemeClr val="tx2">
            <a:lumMod val="40000"/>
            <a:lumOff val="6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4CC25423-2810-4F95-83FE-4E8E47EAE130}">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0D4037E7-1753-4505-BBD6-55BA27E4635F}">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30858219-D8FF-4648-9727-066D29E50630}">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2D0512EB-7453-4705-9B1B-31C64CD11157}">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solidFill>
          <a:srgbClr val="CBE4F4"/>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8B15B1CD-2A63-467B-B7E3-ABF95F09B52B}">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4CC25423-2810-4F95-83FE-4E8E47EAE130}">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3 Comparing Group Trends</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2724107" y="0"/>
        <a:ext cx="862351" cy="507909"/>
      </dsp:txXfrm>
    </dsp:sp>
    <dsp:sp modelId="{0D4037E7-1753-4505-BBD6-55BA27E4635F}">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30858219-D8FF-4648-9727-066D29E50630}">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2D0512EB-7453-4705-9B1B-31C64CD11157}">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A1CE86EE-FE1D-4FC8-A47F-230DBDAD88AE}">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6 Financial Distress Index</a:t>
          </a:r>
        </a:p>
      </dsp:txBody>
      <dsp:txXfrm>
        <a:off x="6423810" y="0"/>
        <a:ext cx="862351" cy="5079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D1CCDC53-A1C3-42A1-99B2-84A9058498CE}">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29D6A-AA79-41F6-83AB-99AFB3151EA7}">
      <dsp:nvSpPr>
        <dsp:cNvPr id="0" name=""/>
        <dsp:cNvSpPr/>
      </dsp:nvSpPr>
      <dsp:spPr>
        <a:xfrm>
          <a:off x="3683"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1 Introduction</a:t>
          </a:r>
        </a:p>
      </dsp:txBody>
      <dsp:txXfrm>
        <a:off x="257638" y="0"/>
        <a:ext cx="862351" cy="507909"/>
      </dsp:txXfrm>
    </dsp:sp>
    <dsp:sp modelId="{F1CEA4E9-46A6-4F4E-A6C7-B8FBE76C0BF4}">
      <dsp:nvSpPr>
        <dsp:cNvPr id="0" name=""/>
        <dsp:cNvSpPr/>
      </dsp:nvSpPr>
      <dsp:spPr>
        <a:xfrm>
          <a:off x="1236917" y="0"/>
          <a:ext cx="1370260" cy="507909"/>
        </a:xfrm>
        <a:prstGeom prst="chevron">
          <a:avLst/>
        </a:prstGeom>
        <a:solidFill>
          <a:schemeClr val="accent1">
            <a:lumMod val="60000"/>
            <a:lumOff val="40000"/>
          </a:schemeClr>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2 Comparing Individual Hospitals</a:t>
          </a:r>
        </a:p>
      </dsp:txBody>
      <dsp:txXfrm>
        <a:off x="1490872" y="0"/>
        <a:ext cx="862351" cy="507909"/>
      </dsp:txXfrm>
    </dsp:sp>
    <dsp:sp modelId="{E9F25DCA-A817-478D-8A04-9361CF05FE89}">
      <dsp:nvSpPr>
        <dsp:cNvPr id="0" name=""/>
        <dsp:cNvSpPr/>
      </dsp:nvSpPr>
      <dsp:spPr>
        <a:xfrm>
          <a:off x="2470152"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3 Comparing Group Trends</a:t>
          </a:r>
        </a:p>
      </dsp:txBody>
      <dsp:txXfrm>
        <a:off x="2724107" y="0"/>
        <a:ext cx="862351" cy="507909"/>
      </dsp:txXfrm>
    </dsp:sp>
    <dsp:sp modelId="{5BB29F1E-D7B7-4457-AB74-161BC172C58C}">
      <dsp:nvSpPr>
        <dsp:cNvPr id="0" name=""/>
        <dsp:cNvSpPr/>
      </dsp:nvSpPr>
      <dsp:spPr>
        <a:xfrm>
          <a:off x="3703386"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4 Comparing Indicators</a:t>
          </a:r>
        </a:p>
      </dsp:txBody>
      <dsp:txXfrm>
        <a:off x="3957341" y="0"/>
        <a:ext cx="862351" cy="507909"/>
      </dsp:txXfrm>
    </dsp:sp>
    <dsp:sp modelId="{FFDD437B-FBB8-4C60-87CF-19FEE4D808C4}">
      <dsp:nvSpPr>
        <dsp:cNvPr id="0" name=""/>
        <dsp:cNvSpPr/>
      </dsp:nvSpPr>
      <dsp:spPr>
        <a:xfrm>
          <a:off x="4936621"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solidFill>
                <a:schemeClr val="tx2">
                  <a:lumMod val="75000"/>
                </a:schemeClr>
              </a:solidFill>
              <a:latin typeface="Segoe UI" panose="020B0502040204020203" pitchFamily="34" charset="0"/>
              <a:cs typeface="Segoe UI" panose="020B0502040204020203" pitchFamily="34" charset="0"/>
            </a:rPr>
            <a:t>Lesson 5 Downloading Data</a:t>
          </a:r>
        </a:p>
      </dsp:txBody>
      <dsp:txXfrm>
        <a:off x="5190576" y="0"/>
        <a:ext cx="862351" cy="507909"/>
      </dsp:txXfrm>
    </dsp:sp>
    <dsp:sp modelId="{E48EEF73-41E8-4683-BFB4-C6A896DC7E20}">
      <dsp:nvSpPr>
        <dsp:cNvPr id="0" name=""/>
        <dsp:cNvSpPr/>
      </dsp:nvSpPr>
      <dsp:spPr>
        <a:xfrm>
          <a:off x="6169855" y="0"/>
          <a:ext cx="1370260" cy="507909"/>
        </a:xfrm>
        <a:prstGeom prst="chevron">
          <a:avLst/>
        </a:prstGeom>
        <a:no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a:solidFill>
                <a:schemeClr val="tx2">
                  <a:lumMod val="75000"/>
                </a:schemeClr>
              </a:solidFill>
              <a:latin typeface="Segoe UI" panose="020B0502040204020203" pitchFamily="34" charset="0"/>
              <a:cs typeface="Segoe UI" panose="020B0502040204020203" pitchFamily="34" charset="0"/>
            </a:rPr>
            <a:t>Lesson 6 Financial Distress Index</a:t>
          </a:r>
          <a:endParaRPr lang="en-US" sz="800" b="0" kern="1200" dirty="0">
            <a:solidFill>
              <a:schemeClr val="tx2">
                <a:lumMod val="75000"/>
              </a:schemeClr>
            </a:solidFill>
            <a:latin typeface="Segoe UI" panose="020B0502040204020203" pitchFamily="34" charset="0"/>
            <a:cs typeface="Segoe UI" panose="020B0502040204020203" pitchFamily="34" charset="0"/>
          </a:endParaRPr>
        </a:p>
      </dsp:txBody>
      <dsp:txXfrm>
        <a:off x="6423810" y="0"/>
        <a:ext cx="862351" cy="5079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3768"/>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sz="2700" b="0" i="0">
                <a:solidFill>
                  <a:srgbClr val="003768"/>
                </a:solidFill>
                <a:latin typeface="Segoe UI"/>
                <a:cs typeface="Segoe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3339" y="209683"/>
            <a:ext cx="1080389" cy="72762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5433059" y="6068567"/>
            <a:ext cx="3546347" cy="64007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003768"/>
                </a:solidFill>
                <a:latin typeface="Segoe UI"/>
                <a:cs typeface="Segoe UI"/>
              </a:defRPr>
            </a:lvl1pPr>
          </a:lstStyle>
          <a:p>
            <a:endParaRPr/>
          </a:p>
        </p:txBody>
      </p:sp>
      <p:sp>
        <p:nvSpPr>
          <p:cNvPr id="3" name="Holder 3"/>
          <p:cNvSpPr>
            <a:spLocks noGrp="1"/>
          </p:cNvSpPr>
          <p:nvPr>
            <p:ph sz="half" idx="2"/>
          </p:nvPr>
        </p:nvSpPr>
        <p:spPr>
          <a:xfrm>
            <a:off x="148844" y="1572259"/>
            <a:ext cx="3392170" cy="4551680"/>
          </a:xfrm>
          <a:prstGeom prst="rect">
            <a:avLst/>
          </a:prstGeom>
        </p:spPr>
        <p:txBody>
          <a:bodyPr wrap="square" lIns="0" tIns="0" rIns="0" bIns="0">
            <a:spAutoFit/>
          </a:bodyPr>
          <a:lstStyle>
            <a:lvl1pPr>
              <a:defRPr sz="2700" b="0" i="0">
                <a:solidFill>
                  <a:srgbClr val="003768"/>
                </a:solidFill>
                <a:latin typeface="Segoe UI"/>
                <a:cs typeface="Segoe UI"/>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3339" y="209683"/>
            <a:ext cx="1080389" cy="72762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5433059" y="6068567"/>
            <a:ext cx="3546347" cy="64007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003768"/>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53339" y="209683"/>
            <a:ext cx="1080389" cy="72762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5433059" y="6068567"/>
            <a:ext cx="3546347" cy="640079"/>
          </a:xfrm>
          <a:prstGeom prst="rect">
            <a:avLst/>
          </a:prstGeom>
          <a:blipFill>
            <a:blip r:embed="rId4"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514350" y="58041"/>
            <a:ext cx="8115299" cy="1244600"/>
          </a:xfrm>
          <a:prstGeom prst="rect">
            <a:avLst/>
          </a:prstGeom>
        </p:spPr>
        <p:txBody>
          <a:bodyPr wrap="square" lIns="0" tIns="0" rIns="0" bIns="0">
            <a:spAutoFit/>
          </a:bodyPr>
          <a:lstStyle>
            <a:lvl1pPr>
              <a:defRPr sz="4000" b="1" i="0">
                <a:solidFill>
                  <a:srgbClr val="003768"/>
                </a:solidFill>
                <a:latin typeface="Segoe UI"/>
                <a:cs typeface="Segoe UI"/>
              </a:defRPr>
            </a:lvl1pPr>
          </a:lstStyle>
          <a:p>
            <a:endParaRPr/>
          </a:p>
        </p:txBody>
      </p:sp>
      <p:sp>
        <p:nvSpPr>
          <p:cNvPr id="3" name="Holder 3"/>
          <p:cNvSpPr>
            <a:spLocks noGrp="1"/>
          </p:cNvSpPr>
          <p:nvPr>
            <p:ph type="body" idx="1"/>
          </p:nvPr>
        </p:nvSpPr>
        <p:spPr>
          <a:xfrm>
            <a:off x="360425" y="1302511"/>
            <a:ext cx="8423148" cy="4688840"/>
          </a:xfrm>
          <a:prstGeom prst="rect">
            <a:avLst/>
          </a:prstGeom>
        </p:spPr>
        <p:txBody>
          <a:bodyPr wrap="square" lIns="0" tIns="0" rIns="0" bIns="0">
            <a:spAutoFit/>
          </a:bodyPr>
          <a:lstStyle>
            <a:lvl1pPr>
              <a:defRPr sz="2700" b="0" i="0">
                <a:solidFill>
                  <a:srgbClr val="003768"/>
                </a:solidFill>
                <a:latin typeface="Segoe UI"/>
                <a:cs typeface="Segoe UI"/>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4/12/2019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monitoring@flexmonitoring.org"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png"/><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1.pn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0.xml"/><Relationship Id="rId7" Type="http://schemas.openxmlformats.org/officeDocument/2006/relationships/image" Target="../media/image12.png"/><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microsoft.com/office/2007/relationships/hdphoto" Target="../media/hdphoto3.wdp"/><Relationship Id="rId7" Type="http://schemas.openxmlformats.org/officeDocument/2006/relationships/diagramLayout" Target="../diagrams/layout15.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Data" Target="../diagrams/data15.xml"/><Relationship Id="rId5" Type="http://schemas.openxmlformats.org/officeDocument/2006/relationships/image" Target="../media/image17.png"/><Relationship Id="rId10" Type="http://schemas.microsoft.com/office/2007/relationships/diagramDrawing" Target="../diagrams/drawing15.xml"/><Relationship Id="rId4" Type="http://schemas.openxmlformats.org/officeDocument/2006/relationships/image" Target="../media/image16.png"/><Relationship Id="rId9" Type="http://schemas.openxmlformats.org/officeDocument/2006/relationships/diagramColors" Target="../diagrams/colors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slide" Target="slide19.xml"/><Relationship Id="rId7" Type="http://schemas.openxmlformats.org/officeDocument/2006/relationships/diagramLayout" Target="../diagrams/layout17.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diagramData" Target="../diagrams/data17.xml"/><Relationship Id="rId5" Type="http://schemas.openxmlformats.org/officeDocument/2006/relationships/image" Target="../media/image18.png"/><Relationship Id="rId10" Type="http://schemas.microsoft.com/office/2007/relationships/diagramDrawing" Target="../diagrams/drawing17.xml"/><Relationship Id="rId4" Type="http://schemas.openxmlformats.org/officeDocument/2006/relationships/slide" Target="slide33.xml"/><Relationship Id="rId9" Type="http://schemas.openxmlformats.org/officeDocument/2006/relationships/diagramColors" Target="../diagrams/colors17.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8.xml"/><Relationship Id="rId7" Type="http://schemas.openxmlformats.org/officeDocument/2006/relationships/image" Target="../media/image9.png"/><Relationship Id="rId2" Type="http://schemas.openxmlformats.org/officeDocument/2006/relationships/diagramData" Target="../diagrams/data18.xml"/><Relationship Id="rId1" Type="http://schemas.openxmlformats.org/officeDocument/2006/relationships/slideLayout" Target="../slideLayouts/slideLayout5.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22.png"/><Relationship Id="rId7" Type="http://schemas.openxmlformats.org/officeDocument/2006/relationships/diagramQuickStyle" Target="../diagrams/quickStyle20.xml"/><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20.png"/><Relationship Id="rId4" Type="http://schemas.microsoft.com/office/2007/relationships/hdphoto" Target="../media/hdphoto4.wdp"/><Relationship Id="rId9" Type="http://schemas.microsoft.com/office/2007/relationships/diagramDrawing" Target="../diagrams/drawing20.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21.xml"/><Relationship Id="rId7" Type="http://schemas.openxmlformats.org/officeDocument/2006/relationships/image" Target="../media/image23.png"/><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10" Type="http://schemas.openxmlformats.org/officeDocument/2006/relationships/image" Target="../media/image20.png"/><Relationship Id="rId4" Type="http://schemas.openxmlformats.org/officeDocument/2006/relationships/diagramQuickStyle" Target="../diagrams/quickStyle21.xml"/><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7.png"/><Relationship Id="rId2" Type="http://schemas.openxmlformats.org/officeDocument/2006/relationships/diagramData" Target="../diagrams/data27.xml"/><Relationship Id="rId1" Type="http://schemas.openxmlformats.org/officeDocument/2006/relationships/slideLayout" Target="../slideLayouts/slideLayout5.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20.png"/><Relationship Id="rId2" Type="http://schemas.openxmlformats.org/officeDocument/2006/relationships/diagramData" Target="../diagrams/data28.xml"/><Relationship Id="rId1" Type="http://schemas.openxmlformats.org/officeDocument/2006/relationships/slideLayout" Target="../slideLayouts/slideLayout5.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4.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slide" Target="slide19.xml"/><Relationship Id="rId7" Type="http://schemas.openxmlformats.org/officeDocument/2006/relationships/diagramLayout" Target="../diagrams/layout31.xml"/><Relationship Id="rId2" Type="http://schemas.openxmlformats.org/officeDocument/2006/relationships/slide" Target="slide8.xml"/><Relationship Id="rId1" Type="http://schemas.openxmlformats.org/officeDocument/2006/relationships/slideLayout" Target="../slideLayouts/slideLayout5.xml"/><Relationship Id="rId6" Type="http://schemas.openxmlformats.org/officeDocument/2006/relationships/diagramData" Target="../diagrams/data31.xml"/><Relationship Id="rId5" Type="http://schemas.openxmlformats.org/officeDocument/2006/relationships/image" Target="../media/image18.png"/><Relationship Id="rId10" Type="http://schemas.microsoft.com/office/2007/relationships/diagramDrawing" Target="../diagrams/drawing31.xml"/><Relationship Id="rId4" Type="http://schemas.openxmlformats.org/officeDocument/2006/relationships/slide" Target="slide33.xml"/><Relationship Id="rId9" Type="http://schemas.openxmlformats.org/officeDocument/2006/relationships/diagramColors" Target="../diagrams/colors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28.png"/><Relationship Id="rId2" Type="http://schemas.openxmlformats.org/officeDocument/2006/relationships/diagramData" Target="../diagrams/data32.xml"/><Relationship Id="rId1" Type="http://schemas.openxmlformats.org/officeDocument/2006/relationships/slideLayout" Target="../slideLayouts/slideLayout5.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29.png"/><Relationship Id="rId2" Type="http://schemas.openxmlformats.org/officeDocument/2006/relationships/diagramData" Target="../diagrams/data33.xml"/><Relationship Id="rId1" Type="http://schemas.openxmlformats.org/officeDocument/2006/relationships/slideLayout" Target="../slideLayouts/slideLayout5.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7.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1.png"/><Relationship Id="rId7" Type="http://schemas.openxmlformats.org/officeDocument/2006/relationships/diagramColors" Target="../diagrams/colors34.xml"/><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4.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33.png"/><Relationship Id="rId2" Type="http://schemas.openxmlformats.org/officeDocument/2006/relationships/diagramData" Target="../diagrams/data37.xml"/><Relationship Id="rId1" Type="http://schemas.openxmlformats.org/officeDocument/2006/relationships/slideLayout" Target="../slideLayouts/slideLayout5.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4.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4.xml.rels><?xml version="1.0" encoding="UTF-8" standalone="yes"?>
<Relationships xmlns="http://schemas.openxmlformats.org/package/2006/relationships"><Relationship Id="rId8" Type="http://schemas.openxmlformats.org/officeDocument/2006/relationships/hyperlink" Target="https://www.ncbi.nlm.nih.gov/pubmed/?term=Predicting+Financial+Distress+in+Rural+Hospitals" TargetMode="External"/><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2.xml"/><Relationship Id="rId7" Type="http://schemas.openxmlformats.org/officeDocument/2006/relationships/image" Target="../media/image37.png"/><Relationship Id="rId2" Type="http://schemas.openxmlformats.org/officeDocument/2006/relationships/diagramData" Target="../diagrams/data42.xml"/><Relationship Id="rId1" Type="http://schemas.openxmlformats.org/officeDocument/2006/relationships/slideLayout" Target="../slideLayouts/slideLayout5.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38.png"/><Relationship Id="rId2" Type="http://schemas.openxmlformats.org/officeDocument/2006/relationships/diagramData" Target="../diagrams/data43.xml"/><Relationship Id="rId1" Type="http://schemas.openxmlformats.org/officeDocument/2006/relationships/slideLayout" Target="../slideLayouts/slideLayout5.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4.xml"/><Relationship Id="rId7" Type="http://schemas.openxmlformats.org/officeDocument/2006/relationships/image" Target="../media/image39.png"/><Relationship Id="rId2" Type="http://schemas.openxmlformats.org/officeDocument/2006/relationships/diagramData" Target="../diagrams/data44.xml"/><Relationship Id="rId1" Type="http://schemas.openxmlformats.org/officeDocument/2006/relationships/slideLayout" Target="../slideLayouts/slideLayout5.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mailto:monitoring@flexmonitoring.org"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microsoft.com/office/2007/relationships/hdphoto" Target="../media/hdphoto1.wdp"/><Relationship Id="rId7" Type="http://schemas.openxmlformats.org/officeDocument/2006/relationships/diagramLayout" Target="../diagrams/layout3.xm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diagramData" Target="../diagrams/data3.xml"/><Relationship Id="rId5" Type="http://schemas.openxmlformats.org/officeDocument/2006/relationships/hyperlink" Target="mailto:monitoring@flexmonitoring.org" TargetMode="External"/><Relationship Id="rId10" Type="http://schemas.microsoft.com/office/2007/relationships/diagramDrawing" Target="../diagrams/drawing3.xml"/><Relationship Id="rId4" Type="http://schemas.openxmlformats.org/officeDocument/2006/relationships/hyperlink" Target="http://cahmpas.sirs.unc.edu/" TargetMode="External"/><Relationship Id="rId9" Type="http://schemas.openxmlformats.org/officeDocument/2006/relationships/diagramColors" Target="../diagrams/colors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 Target="slide19.xml"/><Relationship Id="rId7" Type="http://schemas.openxmlformats.org/officeDocument/2006/relationships/diagramQuickStyle" Target="../diagrams/quickStyle6.xml"/><Relationship Id="rId2" Type="http://schemas.openxmlformats.org/officeDocument/2006/relationships/slide" Target="slide10.xml"/><Relationship Id="rId1" Type="http://schemas.openxmlformats.org/officeDocument/2006/relationships/slideLayout" Target="../slideLayouts/slideLayout5.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8.png"/><Relationship Id="rId4" Type="http://schemas.openxmlformats.org/officeDocument/2006/relationships/slide" Target="slide33.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8883" y="1790700"/>
            <a:ext cx="1153668" cy="11536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5339" y="210311"/>
            <a:ext cx="5305043" cy="191566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831339" y="2256860"/>
            <a:ext cx="7084061" cy="2044791"/>
          </a:xfrm>
          <a:prstGeom prst="rect">
            <a:avLst/>
          </a:prstGeom>
        </p:spPr>
        <p:txBody>
          <a:bodyPr vert="horz" wrap="square" lIns="0" tIns="13335" rIns="0" bIns="0" rtlCol="0">
            <a:spAutoFit/>
          </a:bodyPr>
          <a:lstStyle/>
          <a:p>
            <a:pPr marL="12700" marR="5080" algn="l">
              <a:lnSpc>
                <a:spcPct val="100000"/>
              </a:lnSpc>
              <a:spcBef>
                <a:spcPts val="105"/>
              </a:spcBef>
            </a:pPr>
            <a:r>
              <a:rPr lang="en-US" sz="4400" spc="-5" dirty="0">
                <a:solidFill>
                  <a:srgbClr val="1E91D0"/>
                </a:solidFill>
              </a:rPr>
              <a:t>Federal Users</a:t>
            </a:r>
            <a:br>
              <a:rPr lang="en-US" sz="4400" spc="-5" dirty="0"/>
            </a:br>
            <a:r>
              <a:rPr lang="en-US" sz="4400" spc="-5" dirty="0"/>
              <a:t>Lessons 1-6: </a:t>
            </a:r>
            <a:br>
              <a:rPr lang="en-US" sz="4400" spc="-5" dirty="0"/>
            </a:br>
            <a:r>
              <a:rPr lang="en-US" sz="4400" spc="-5" dirty="0"/>
              <a:t>Introduction to CAHMPAS</a:t>
            </a:r>
            <a:endParaRPr sz="4400" dirty="0"/>
          </a:p>
        </p:txBody>
      </p:sp>
      <p:sp>
        <p:nvSpPr>
          <p:cNvPr id="5" name="object 5"/>
          <p:cNvSpPr txBox="1"/>
          <p:nvPr/>
        </p:nvSpPr>
        <p:spPr>
          <a:xfrm>
            <a:off x="1831339" y="5077948"/>
            <a:ext cx="8836661" cy="1151597"/>
          </a:xfrm>
          <a:prstGeom prst="rect">
            <a:avLst/>
          </a:prstGeom>
          <a:noFill/>
        </p:spPr>
        <p:txBody>
          <a:bodyPr vert="horz" wrap="square" lIns="0" tIns="12700" rIns="0" bIns="0" rtlCol="0">
            <a:spAutoFit/>
          </a:bodyPr>
          <a:lstStyle/>
          <a:p>
            <a:pPr marL="12700">
              <a:lnSpc>
                <a:spcPct val="100000"/>
              </a:lnSpc>
              <a:spcBef>
                <a:spcPts val="100"/>
              </a:spcBef>
            </a:pPr>
            <a:r>
              <a:rPr lang="en-US" sz="2000" b="1" spc="-5" dirty="0">
                <a:solidFill>
                  <a:schemeClr val="accent1">
                    <a:lumMod val="50000"/>
                  </a:schemeClr>
                </a:solidFill>
                <a:latin typeface="Segoe UI"/>
                <a:cs typeface="Segoe UI"/>
              </a:rPr>
              <a:t>CAHMPAS Team</a:t>
            </a:r>
            <a:endParaRPr sz="2000" dirty="0">
              <a:solidFill>
                <a:schemeClr val="accent1">
                  <a:lumMod val="50000"/>
                </a:schemeClr>
              </a:solidFill>
              <a:latin typeface="Segoe UI"/>
              <a:cs typeface="Segoe UI"/>
            </a:endParaRPr>
          </a:p>
          <a:p>
            <a:pPr marL="12700" marR="1696720">
              <a:lnSpc>
                <a:spcPct val="100000"/>
              </a:lnSpc>
            </a:pPr>
            <a:r>
              <a:rPr lang="en-US" spc="-5" dirty="0">
                <a:solidFill>
                  <a:schemeClr val="accent1">
                    <a:lumMod val="50000"/>
                  </a:schemeClr>
                </a:solidFill>
                <a:latin typeface="Segoe UI"/>
                <a:cs typeface="Segoe UI"/>
              </a:rPr>
              <a:t>North Carolina Rural Health Research and Policy Analysis Center</a:t>
            </a:r>
          </a:p>
          <a:p>
            <a:pPr marL="12700" marR="1696720">
              <a:lnSpc>
                <a:spcPct val="100000"/>
              </a:lnSpc>
            </a:pPr>
            <a:r>
              <a:rPr lang="en-US" spc="-5" dirty="0">
                <a:solidFill>
                  <a:schemeClr val="accent1">
                    <a:lumMod val="50000"/>
                  </a:schemeClr>
                </a:solidFill>
                <a:latin typeface="Segoe UI"/>
                <a:cs typeface="Segoe UI"/>
              </a:rPr>
              <a:t>Cecil G. Sheps Center for Health Services Research</a:t>
            </a:r>
          </a:p>
          <a:p>
            <a:pPr marL="12700" marR="1696720">
              <a:lnSpc>
                <a:spcPct val="100000"/>
              </a:lnSpc>
            </a:pPr>
            <a:r>
              <a:rPr lang="en-US" sz="1600" u="sng" dirty="0">
                <a:hlinkClick r:id="rId4"/>
              </a:rPr>
              <a:t>monitoring@flexmonitoring.org</a:t>
            </a:r>
            <a:endParaRPr strike="sngStrike" dirty="0">
              <a:solidFill>
                <a:srgbClr val="FF0000"/>
              </a:solidFill>
              <a:latin typeface="Segoe UI"/>
              <a:cs typeface="Segoe UI"/>
            </a:endParaRPr>
          </a:p>
        </p:txBody>
      </p:sp>
      <p:sp>
        <p:nvSpPr>
          <p:cNvPr id="6" name="object 6"/>
          <p:cNvSpPr txBox="1"/>
          <p:nvPr/>
        </p:nvSpPr>
        <p:spPr>
          <a:xfrm>
            <a:off x="76200" y="6360428"/>
            <a:ext cx="9067800" cy="497572"/>
          </a:xfrm>
          <a:prstGeom prst="rect">
            <a:avLst/>
          </a:prstGeom>
        </p:spPr>
        <p:txBody>
          <a:bodyPr vert="horz" wrap="square" lIns="0" tIns="12700" rIns="0" bIns="0" rtlCol="0">
            <a:spAutoFit/>
          </a:bodyPr>
          <a:lstStyle/>
          <a:p>
            <a:pPr marL="12700">
              <a:lnSpc>
                <a:spcPct val="100000"/>
              </a:lnSpc>
              <a:spcBef>
                <a:spcPts val="100"/>
              </a:spcBef>
            </a:pPr>
            <a:r>
              <a:rPr lang="en-US" sz="1050" dirty="0">
                <a:solidFill>
                  <a:schemeClr val="tx2">
                    <a:lumMod val="75000"/>
                  </a:schemeClr>
                </a:solidFill>
                <a:latin typeface="Segoe UI"/>
                <a:cs typeface="Segoe UI"/>
              </a:rPr>
              <a:t>This tutorial was developed by the Flex Monitoring Team with funding from the Federal Office of Rural Health Policy (FOHRP), Health Resources and Service Administration (HRSA), U.S. Department of Health and Human Services (HHS), under PHS Grant No. U27RH01080. The information, conclusions, and opinions expressed in this tutorial are those of the authors, and no endorsement by FORHP, HRSA, or HHS is intended or should be inferred.  </a:t>
            </a:r>
            <a:endParaRPr sz="1050" dirty="0">
              <a:solidFill>
                <a:schemeClr val="tx2">
                  <a:lumMod val="75000"/>
                </a:schemeClr>
              </a:solidFill>
              <a:latin typeface="Segoe UI"/>
              <a:cs typeface="Segoe UI"/>
            </a:endParaRPr>
          </a:p>
        </p:txBody>
      </p:sp>
      <p:cxnSp>
        <p:nvCxnSpPr>
          <p:cNvPr id="8" name="Straight Connector 7">
            <a:extLst>
              <a:ext uri="{FF2B5EF4-FFF2-40B4-BE49-F238E27FC236}">
                <a16:creationId xmlns:a16="http://schemas.microsoft.com/office/drawing/2014/main" id="{93CE2DAA-8644-41D4-96E2-DE5E8A57A823}"/>
              </a:ext>
            </a:extLst>
          </p:cNvPr>
          <p:cNvCxnSpPr/>
          <p:nvPr/>
        </p:nvCxnSpPr>
        <p:spPr>
          <a:xfrm>
            <a:off x="815339" y="2256860"/>
            <a:ext cx="543433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688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2a) Select an Indicator</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6100" y="2057400"/>
            <a:ext cx="2911475" cy="450892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a category of financial measures or ratios </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Profitability </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Liquidity</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Capital structure</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Revenue</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Cost</a:t>
            </a:r>
          </a:p>
          <a:p>
            <a:pPr marL="812800" lvl="1" indent="-342900">
              <a:spcBef>
                <a:spcPts val="400"/>
              </a:spcBef>
              <a:buClr>
                <a:srgbClr val="003768"/>
              </a:buClr>
              <a:buFont typeface="Arial"/>
              <a:buChar char="•"/>
              <a:tabLst>
                <a:tab pos="354965" algn="l"/>
                <a:tab pos="355600" algn="l"/>
              </a:tabLst>
            </a:pPr>
            <a:r>
              <a:rPr lang="en-US" dirty="0">
                <a:solidFill>
                  <a:srgbClr val="003768"/>
                </a:solidFill>
                <a:latin typeface="Segoe UI"/>
                <a:cs typeface="Segoe UI"/>
              </a:rPr>
              <a:t>Utilization</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Let’s take a look at a common profitability indicator -- operating margin</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2" name="Rectangle 1">
            <a:extLst>
              <a:ext uri="{FF2B5EF4-FFF2-40B4-BE49-F238E27FC236}">
                <a16:creationId xmlns:a16="http://schemas.microsoft.com/office/drawing/2014/main" id="{01947093-1E51-4F7C-B9E2-6A7537146BC4}"/>
              </a:ext>
            </a:extLst>
          </p:cNvPr>
          <p:cNvSpPr/>
          <p:nvPr/>
        </p:nvSpPr>
        <p:spPr>
          <a:xfrm>
            <a:off x="3581400" y="4504490"/>
            <a:ext cx="5465445" cy="430887"/>
          </a:xfrm>
          <a:prstGeom prst="rect">
            <a:avLst/>
          </a:prstGeom>
        </p:spPr>
        <p:txBody>
          <a:bodyPr wrap="square">
            <a:spAutoFit/>
          </a:bodyPr>
          <a:lstStyle/>
          <a:p>
            <a:pPr marL="12700">
              <a:spcBef>
                <a:spcPts val="865"/>
              </a:spcBef>
              <a:buClr>
                <a:srgbClr val="003768"/>
              </a:buClr>
              <a:tabLst>
                <a:tab pos="354965" algn="l"/>
                <a:tab pos="355600" algn="l"/>
              </a:tabLst>
            </a:pPr>
            <a:r>
              <a:rPr lang="en-US" sz="1100" dirty="0">
                <a:solidFill>
                  <a:srgbClr val="003768"/>
                </a:solidFill>
                <a:latin typeface="Segoe UI"/>
                <a:cs typeface="Segoe UI"/>
              </a:rPr>
              <a:t>*See the Financial Analysis Primer for more information on what these indicators capture by visiting here</a:t>
            </a:r>
          </a:p>
        </p:txBody>
      </p:sp>
      <p:pic>
        <p:nvPicPr>
          <p:cNvPr id="9" name="Picture 8">
            <a:extLst>
              <a:ext uri="{FF2B5EF4-FFF2-40B4-BE49-F238E27FC236}">
                <a16:creationId xmlns:a16="http://schemas.microsoft.com/office/drawing/2014/main" id="{FEEF0495-ADB9-4F3E-A4E8-52AFA9BD7056}"/>
              </a:ext>
            </a:extLst>
          </p:cNvPr>
          <p:cNvPicPr/>
          <p:nvPr/>
        </p:nvPicPr>
        <p:blipFill rotWithShape="1">
          <a:blip r:embed="rId2"/>
          <a:srcRect t="5941"/>
          <a:stretch/>
        </p:blipFill>
        <p:spPr>
          <a:xfrm>
            <a:off x="3352800" y="2192999"/>
            <a:ext cx="5668645" cy="2270852"/>
          </a:xfrm>
          <a:prstGeom prst="rect">
            <a:avLst/>
          </a:prstGeom>
          <a:ln w="9525">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EDAAD13B-7A3E-4540-83E7-B8F7C9E9004E}"/>
              </a:ext>
            </a:extLst>
          </p:cNvPr>
          <p:cNvSpPr/>
          <p:nvPr/>
        </p:nvSpPr>
        <p:spPr>
          <a:xfrm>
            <a:off x="3962400" y="2971800"/>
            <a:ext cx="1295400" cy="76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0E25683F-35F6-4CA4-9864-0F4B9E7465B8}"/>
              </a:ext>
            </a:extLst>
          </p:cNvPr>
          <p:cNvGraphicFramePr/>
          <p:nvPr>
            <p:extLst>
              <p:ext uri="{D42A27DB-BD31-4B8C-83A1-F6EECF244321}">
                <p14:modId xmlns:p14="http://schemas.microsoft.com/office/powerpoint/2010/main" val="199240832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5073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2b) Select Your Data</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42980746-7E2F-47B2-A8C1-3FF9AEE1BB85}"/>
              </a:ext>
            </a:extLst>
          </p:cNvPr>
          <p:cNvSpPr/>
          <p:nvPr/>
        </p:nvSpPr>
        <p:spPr>
          <a:xfrm>
            <a:off x="541337" y="2057400"/>
            <a:ext cx="3497263" cy="3485570"/>
          </a:xfrm>
          <a:prstGeom prst="rect">
            <a:avLst/>
          </a:prstGeom>
        </p:spPr>
        <p:txBody>
          <a:bodyPr wrap="square">
            <a:spAutoFit/>
          </a:bodyPr>
          <a:lstStyle/>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Alter the characteristics of the custom group automatically generated for you</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Add an individual hospital to your graph by clicking “Add Hospital”</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Add additional groups of like-hospitals by clicking the “Add Group” button </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9" name="Diagram 8">
            <a:extLst>
              <a:ext uri="{FF2B5EF4-FFF2-40B4-BE49-F238E27FC236}">
                <a16:creationId xmlns:a16="http://schemas.microsoft.com/office/drawing/2014/main" id="{477AAE1E-A5A5-4839-8E0F-25916A21C3C3}"/>
              </a:ext>
            </a:extLst>
          </p:cNvPr>
          <p:cNvGraphicFramePr/>
          <p:nvPr>
            <p:extLst>
              <p:ext uri="{D42A27DB-BD31-4B8C-83A1-F6EECF244321}">
                <p14:modId xmlns:p14="http://schemas.microsoft.com/office/powerpoint/2010/main" val="157945376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1B014871-F8D4-4477-893F-E5F5C3EE02EA}"/>
              </a:ext>
            </a:extLst>
          </p:cNvPr>
          <p:cNvPicPr>
            <a:picLocks noChangeAspect="1"/>
          </p:cNvPicPr>
          <p:nvPr/>
        </p:nvPicPr>
        <p:blipFill rotWithShape="1">
          <a:blip r:embed="rId7"/>
          <a:srcRect l="6484" r="6680" b="10088"/>
          <a:stretch/>
        </p:blipFill>
        <p:spPr>
          <a:xfrm>
            <a:off x="4114800" y="2133600"/>
            <a:ext cx="4896461" cy="2342185"/>
          </a:xfrm>
          <a:prstGeom prst="rect">
            <a:avLst/>
          </a:prstGeom>
          <a:ln w="9525">
            <a:solidFill>
              <a:schemeClr val="accent1">
                <a:lumMod val="40000"/>
                <a:lumOff val="60000"/>
              </a:schemeClr>
            </a:solidFill>
          </a:ln>
          <a:effectLst>
            <a:outerShdw blurRad="50800" dist="38100" dir="13500000" algn="br" rotWithShape="0">
              <a:prstClr val="black">
                <a:alpha val="40000"/>
              </a:prstClr>
            </a:outerShdw>
          </a:effectLst>
        </p:spPr>
      </p:pic>
      <p:sp>
        <p:nvSpPr>
          <p:cNvPr id="4" name="Rectangle 2">
            <a:extLst>
              <a:ext uri="{FF2B5EF4-FFF2-40B4-BE49-F238E27FC236}">
                <a16:creationId xmlns:a16="http://schemas.microsoft.com/office/drawing/2014/main" id="{CB515531-CAE2-43A0-BBD8-461B8C8F7EF2}"/>
              </a:ext>
            </a:extLst>
          </p:cNvPr>
          <p:cNvSpPr>
            <a:spLocks noChangeArrowheads="1"/>
          </p:cNvSpPr>
          <p:nvPr/>
        </p:nvSpPr>
        <p:spPr bwMode="auto">
          <a:xfrm>
            <a:off x="4188618" y="4191000"/>
            <a:ext cx="916782" cy="1524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28638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450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 Select a Custom Group</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C44C55CD-1445-4167-BE84-97DFC84A7489}"/>
              </a:ext>
            </a:extLst>
          </p:cNvPr>
          <p:cNvSpPr/>
          <p:nvPr/>
        </p:nvSpPr>
        <p:spPr>
          <a:xfrm>
            <a:off x="541336" y="2035835"/>
            <a:ext cx="4487864" cy="4455066"/>
          </a:xfrm>
          <a:prstGeom prst="rect">
            <a:avLst/>
          </a:prstGeom>
        </p:spPr>
        <p:txBody>
          <a:bodyPr wrap="square">
            <a:spAutoFit/>
          </a:bodyPr>
          <a:lstStyle/>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Select the scope (state, region, national)</a:t>
            </a:r>
          </a:p>
          <a:p>
            <a:pPr marL="813816" lvl="1"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Select specific region or state</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Select a net patient revenue</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Answer Yes/No/Both to the following:</a:t>
            </a:r>
          </a:p>
          <a:p>
            <a:pPr marL="813816" lvl="1"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Run a rural health clinic?</a:t>
            </a:r>
          </a:p>
          <a:p>
            <a:pPr marL="813816" lvl="1"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Provide long-term care?</a:t>
            </a:r>
          </a:p>
          <a:p>
            <a:pPr marL="813816" lvl="1"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Owned by the government?</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Select a data year</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Name your custom group</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Add any additional groups by clicking “Add Group”</a:t>
            </a:r>
            <a:endParaRPr lang="en-US" dirty="0">
              <a:solidFill>
                <a:srgbClr val="003768"/>
              </a:solidFill>
              <a:latin typeface="Segoe UI"/>
              <a:cs typeface="Segoe UI"/>
            </a:endParaRPr>
          </a:p>
        </p:txBody>
      </p:sp>
      <p:graphicFrame>
        <p:nvGraphicFramePr>
          <p:cNvPr id="6" name="Diagram 5">
            <a:extLst>
              <a:ext uri="{FF2B5EF4-FFF2-40B4-BE49-F238E27FC236}">
                <a16:creationId xmlns:a16="http://schemas.microsoft.com/office/drawing/2014/main" id="{070FF45B-3B93-4314-A51A-D5CE773E3865}"/>
              </a:ext>
            </a:extLst>
          </p:cNvPr>
          <p:cNvGraphicFramePr/>
          <p:nvPr>
            <p:extLst>
              <p:ext uri="{D42A27DB-BD31-4B8C-83A1-F6EECF244321}">
                <p14:modId xmlns:p14="http://schemas.microsoft.com/office/powerpoint/2010/main" val="266751948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D21A291B-6384-4FCB-949D-057A04D9C694}"/>
              </a:ext>
            </a:extLst>
          </p:cNvPr>
          <p:cNvPicPr>
            <a:picLocks noChangeAspect="1"/>
          </p:cNvPicPr>
          <p:nvPr/>
        </p:nvPicPr>
        <p:blipFill>
          <a:blip r:embed="rId7"/>
          <a:stretch>
            <a:fillRect/>
          </a:stretch>
        </p:blipFill>
        <p:spPr>
          <a:xfrm>
            <a:off x="5029200" y="2547536"/>
            <a:ext cx="3650116" cy="276225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02378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450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 Select an Individual Hospital</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C44C55CD-1445-4167-BE84-97DFC84A7489}"/>
              </a:ext>
            </a:extLst>
          </p:cNvPr>
          <p:cNvSpPr/>
          <p:nvPr/>
        </p:nvSpPr>
        <p:spPr>
          <a:xfrm>
            <a:off x="541336" y="2035835"/>
            <a:ext cx="4259263" cy="3439403"/>
          </a:xfrm>
          <a:prstGeom prst="rect">
            <a:avLst/>
          </a:prstGeom>
        </p:spPr>
        <p:txBody>
          <a:bodyPr wrap="square">
            <a:spAutoFit/>
          </a:bodyPr>
          <a:lstStyle/>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Add an individual hospital to your graph by pressing “Add Hospital”</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Select the hospital from the list provided</a:t>
            </a:r>
          </a:p>
          <a:p>
            <a:pPr marL="813816" lvl="1"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Use the search bar at the top of the list to filter results</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Click “Add”</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Add any additional groups or hospitals</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Click “Draw graph”</a:t>
            </a:r>
            <a:endParaRPr lang="en-US" dirty="0">
              <a:solidFill>
                <a:srgbClr val="003768"/>
              </a:solidFill>
              <a:latin typeface="Segoe UI"/>
              <a:cs typeface="Segoe UI"/>
            </a:endParaRPr>
          </a:p>
        </p:txBody>
      </p:sp>
      <p:graphicFrame>
        <p:nvGraphicFramePr>
          <p:cNvPr id="6" name="Diagram 5">
            <a:extLst>
              <a:ext uri="{FF2B5EF4-FFF2-40B4-BE49-F238E27FC236}">
                <a16:creationId xmlns:a16="http://schemas.microsoft.com/office/drawing/2014/main" id="{070FF45B-3B93-4314-A51A-D5CE773E3865}"/>
              </a:ext>
            </a:extLst>
          </p:cNvPr>
          <p:cNvGraphicFramePr/>
          <p:nvPr>
            <p:extLst>
              <p:ext uri="{D42A27DB-BD31-4B8C-83A1-F6EECF244321}">
                <p14:modId xmlns:p14="http://schemas.microsoft.com/office/powerpoint/2010/main" val="406227512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ACADD993-D7A4-4AC6-A0E6-4F3B0B0A55B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2123" t="1697" r="4232" b="2629"/>
          <a:stretch/>
        </p:blipFill>
        <p:spPr>
          <a:xfrm>
            <a:off x="5818094" y="2705574"/>
            <a:ext cx="2209800" cy="3048001"/>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pic>
        <p:nvPicPr>
          <p:cNvPr id="8" name="Picture 7">
            <a:extLst>
              <a:ext uri="{FF2B5EF4-FFF2-40B4-BE49-F238E27FC236}">
                <a16:creationId xmlns:a16="http://schemas.microsoft.com/office/drawing/2014/main" id="{BD762276-F081-4E3B-98CD-44B7C72E5975}"/>
              </a:ext>
            </a:extLst>
          </p:cNvPr>
          <p:cNvPicPr>
            <a:picLocks noChangeAspect="1"/>
          </p:cNvPicPr>
          <p:nvPr/>
        </p:nvPicPr>
        <p:blipFill rotWithShape="1">
          <a:blip r:embed="rId9"/>
          <a:srcRect l="1412" t="81566" r="42836" b="1882"/>
          <a:stretch/>
        </p:blipFill>
        <p:spPr>
          <a:xfrm>
            <a:off x="5840961" y="2035835"/>
            <a:ext cx="2160039" cy="4572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9" name="Rectangle 8">
            <a:extLst>
              <a:ext uri="{FF2B5EF4-FFF2-40B4-BE49-F238E27FC236}">
                <a16:creationId xmlns:a16="http://schemas.microsoft.com/office/drawing/2014/main" id="{8A63259D-FFFE-455F-A47B-2D796491F697}"/>
              </a:ext>
            </a:extLst>
          </p:cNvPr>
          <p:cNvSpPr/>
          <p:nvPr/>
        </p:nvSpPr>
        <p:spPr>
          <a:xfrm>
            <a:off x="6553200" y="2211021"/>
            <a:ext cx="685800" cy="18215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955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B2DF4-21A9-43A7-9402-631B118CFE8A}"/>
              </a:ext>
            </a:extLst>
          </p:cNvPr>
          <p:cNvPicPr>
            <a:picLocks noChangeAspect="1"/>
          </p:cNvPicPr>
          <p:nvPr/>
        </p:nvPicPr>
        <p:blipFill rotWithShape="1">
          <a:blip r:embed="rId2"/>
          <a:srcRect r="1666"/>
          <a:stretch/>
        </p:blipFill>
        <p:spPr>
          <a:xfrm>
            <a:off x="73818" y="1941433"/>
            <a:ext cx="8991600" cy="4764167"/>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5a) Bar Graph: Overview</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2" name="Callout: Line with No Border 1">
            <a:extLst>
              <a:ext uri="{FF2B5EF4-FFF2-40B4-BE49-F238E27FC236}">
                <a16:creationId xmlns:a16="http://schemas.microsoft.com/office/drawing/2014/main" id="{86BD77E2-144F-4CD8-8552-4A39458BE08B}"/>
              </a:ext>
            </a:extLst>
          </p:cNvPr>
          <p:cNvSpPr/>
          <p:nvPr/>
        </p:nvSpPr>
        <p:spPr>
          <a:xfrm flipH="1">
            <a:off x="2971800" y="2516594"/>
            <a:ext cx="1752600" cy="488859"/>
          </a:xfrm>
          <a:prstGeom prst="callout1">
            <a:avLst>
              <a:gd name="adj1" fmla="val 97726"/>
              <a:gd name="adj2" fmla="val 33986"/>
              <a:gd name="adj3" fmla="val 351506"/>
              <a:gd name="adj4" fmla="val 19059"/>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solidFill>
              </a:rPr>
              <a:t>Individual Hospital</a:t>
            </a:r>
          </a:p>
        </p:txBody>
      </p:sp>
      <p:sp>
        <p:nvSpPr>
          <p:cNvPr id="8" name="Callout: Line with No Border 7">
            <a:extLst>
              <a:ext uri="{FF2B5EF4-FFF2-40B4-BE49-F238E27FC236}">
                <a16:creationId xmlns:a16="http://schemas.microsoft.com/office/drawing/2014/main" id="{A0AE8A4D-8AE6-48FA-ABCA-097BACA1932B}"/>
              </a:ext>
            </a:extLst>
          </p:cNvPr>
          <p:cNvSpPr/>
          <p:nvPr/>
        </p:nvSpPr>
        <p:spPr>
          <a:xfrm flipH="1">
            <a:off x="4724400" y="2516594"/>
            <a:ext cx="1752600" cy="488859"/>
          </a:xfrm>
          <a:prstGeom prst="callout1">
            <a:avLst>
              <a:gd name="adj1" fmla="val 97726"/>
              <a:gd name="adj2" fmla="val 33986"/>
              <a:gd name="adj3" fmla="val 351506"/>
              <a:gd name="adj4" fmla="val 19059"/>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rPr>
              <a:t>Custom Group</a:t>
            </a:r>
          </a:p>
        </p:txBody>
      </p:sp>
      <p:graphicFrame>
        <p:nvGraphicFramePr>
          <p:cNvPr id="10" name="Diagram 9">
            <a:extLst>
              <a:ext uri="{FF2B5EF4-FFF2-40B4-BE49-F238E27FC236}">
                <a16:creationId xmlns:a16="http://schemas.microsoft.com/office/drawing/2014/main" id="{01D4A081-A1B4-4D43-8AFE-12A9378C6650}"/>
              </a:ext>
            </a:extLst>
          </p:cNvPr>
          <p:cNvGraphicFramePr/>
          <p:nvPr>
            <p:extLst>
              <p:ext uri="{D42A27DB-BD31-4B8C-83A1-F6EECF244321}">
                <p14:modId xmlns:p14="http://schemas.microsoft.com/office/powerpoint/2010/main" val="428391329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569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232ADD-803F-48DF-BC08-AF5C319465A1}"/>
              </a:ext>
            </a:extLst>
          </p:cNvPr>
          <p:cNvPicPr>
            <a:picLocks noChangeAspect="1"/>
          </p:cNvPicPr>
          <p:nvPr/>
        </p:nvPicPr>
        <p:blipFill rotWithShape="1">
          <a:blip r:embed="rId2"/>
          <a:srcRect r="1666"/>
          <a:stretch/>
        </p:blipFill>
        <p:spPr>
          <a:xfrm>
            <a:off x="73818" y="1941433"/>
            <a:ext cx="8991600" cy="4764167"/>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5b) Bar Graph: Benchmarks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2" name="Callout: Line with No Border 1">
            <a:extLst>
              <a:ext uri="{FF2B5EF4-FFF2-40B4-BE49-F238E27FC236}">
                <a16:creationId xmlns:a16="http://schemas.microsoft.com/office/drawing/2014/main" id="{86BD77E2-144F-4CD8-8552-4A39458BE08B}"/>
              </a:ext>
            </a:extLst>
          </p:cNvPr>
          <p:cNvSpPr/>
          <p:nvPr/>
        </p:nvSpPr>
        <p:spPr>
          <a:xfrm flipH="1">
            <a:off x="3153266" y="2364094"/>
            <a:ext cx="1752600" cy="488859"/>
          </a:xfrm>
          <a:prstGeom prst="callout1">
            <a:avLst>
              <a:gd name="adj1" fmla="val 97726"/>
              <a:gd name="adj2" fmla="val 33986"/>
              <a:gd name="adj3" fmla="val 314096"/>
              <a:gd name="adj4" fmla="val 3471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CAH Benchmark</a:t>
            </a:r>
          </a:p>
        </p:txBody>
      </p:sp>
      <p:sp>
        <p:nvSpPr>
          <p:cNvPr id="8" name="Callout: Line with No Border 7">
            <a:extLst>
              <a:ext uri="{FF2B5EF4-FFF2-40B4-BE49-F238E27FC236}">
                <a16:creationId xmlns:a16="http://schemas.microsoft.com/office/drawing/2014/main" id="{A0AE8A4D-8AE6-48FA-ABCA-097BACA1932B}"/>
              </a:ext>
            </a:extLst>
          </p:cNvPr>
          <p:cNvSpPr/>
          <p:nvPr/>
        </p:nvSpPr>
        <p:spPr>
          <a:xfrm flipH="1">
            <a:off x="4800600" y="2353096"/>
            <a:ext cx="1752600" cy="488859"/>
          </a:xfrm>
          <a:prstGeom prst="callout1">
            <a:avLst>
              <a:gd name="adj1" fmla="val 97726"/>
              <a:gd name="adj2" fmla="val 33986"/>
              <a:gd name="adj3" fmla="val 345271"/>
              <a:gd name="adj4" fmla="val 770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US Median</a:t>
            </a:r>
          </a:p>
        </p:txBody>
      </p:sp>
      <p:graphicFrame>
        <p:nvGraphicFramePr>
          <p:cNvPr id="9" name="Diagram 8">
            <a:extLst>
              <a:ext uri="{FF2B5EF4-FFF2-40B4-BE49-F238E27FC236}">
                <a16:creationId xmlns:a16="http://schemas.microsoft.com/office/drawing/2014/main" id="{05014CE4-28D2-48D9-A58F-795289333EF6}"/>
              </a:ext>
            </a:extLst>
          </p:cNvPr>
          <p:cNvGraphicFramePr/>
          <p:nvPr>
            <p:extLst>
              <p:ext uri="{D42A27DB-BD31-4B8C-83A1-F6EECF244321}">
                <p14:modId xmlns:p14="http://schemas.microsoft.com/office/powerpoint/2010/main" val="44713023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473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DA30FE-B789-4FF0-8E90-1D544117F7FC}"/>
              </a:ext>
            </a:extLst>
          </p:cNvPr>
          <p:cNvPicPr>
            <a:picLocks noChangeAspect="1"/>
          </p:cNvPicPr>
          <p:nvPr/>
        </p:nvPicPr>
        <p:blipFill>
          <a:blip r:embed="rId2"/>
          <a:stretch>
            <a:fillRect/>
          </a:stretch>
        </p:blipFill>
        <p:spPr>
          <a:xfrm>
            <a:off x="609600" y="1981200"/>
            <a:ext cx="2343896" cy="48006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6a) Bar Graph: Side Bars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2" name="Callout: Line with No Border 1">
            <a:extLst>
              <a:ext uri="{FF2B5EF4-FFF2-40B4-BE49-F238E27FC236}">
                <a16:creationId xmlns:a16="http://schemas.microsoft.com/office/drawing/2014/main" id="{86BD77E2-144F-4CD8-8552-4A39458BE08B}"/>
              </a:ext>
            </a:extLst>
          </p:cNvPr>
          <p:cNvSpPr/>
          <p:nvPr/>
        </p:nvSpPr>
        <p:spPr>
          <a:xfrm flipH="1">
            <a:off x="3810000" y="3317292"/>
            <a:ext cx="3048000" cy="434931"/>
          </a:xfrm>
          <a:prstGeom prst="callout1">
            <a:avLst>
              <a:gd name="adj1" fmla="val 60316"/>
              <a:gd name="adj2" fmla="val 100073"/>
              <a:gd name="adj3" fmla="val 123248"/>
              <a:gd name="adj4" fmla="val 130383"/>
            </a:avLst>
          </a:prstGeom>
          <a:ln>
            <a:solidFill>
              <a:schemeClr val="tx1"/>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Individual Hospital’s Details</a:t>
            </a:r>
          </a:p>
        </p:txBody>
      </p:sp>
      <p:sp>
        <p:nvSpPr>
          <p:cNvPr id="9" name="Callout: Line with No Border 8">
            <a:extLst>
              <a:ext uri="{FF2B5EF4-FFF2-40B4-BE49-F238E27FC236}">
                <a16:creationId xmlns:a16="http://schemas.microsoft.com/office/drawing/2014/main" id="{CC394893-6F31-4F74-9679-54E740BA064F}"/>
              </a:ext>
            </a:extLst>
          </p:cNvPr>
          <p:cNvSpPr/>
          <p:nvPr/>
        </p:nvSpPr>
        <p:spPr>
          <a:xfrm flipH="1">
            <a:off x="3781720" y="1955020"/>
            <a:ext cx="2667000" cy="488859"/>
          </a:xfrm>
          <a:prstGeom prst="callout1">
            <a:avLst>
              <a:gd name="adj1" fmla="val 60316"/>
              <a:gd name="adj2" fmla="val 100073"/>
              <a:gd name="adj3" fmla="val 108343"/>
              <a:gd name="adj4" fmla="val 132997"/>
            </a:avLst>
          </a:prstGeom>
          <a:ln>
            <a:solidFill>
              <a:schemeClr val="tx1"/>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Custom Group’s Details</a:t>
            </a:r>
          </a:p>
        </p:txBody>
      </p:sp>
      <p:sp>
        <p:nvSpPr>
          <p:cNvPr id="10" name="Callout: Line with No Border 9">
            <a:extLst>
              <a:ext uri="{FF2B5EF4-FFF2-40B4-BE49-F238E27FC236}">
                <a16:creationId xmlns:a16="http://schemas.microsoft.com/office/drawing/2014/main" id="{57F72BB4-92C4-4402-877F-B9A2D878449B}"/>
              </a:ext>
            </a:extLst>
          </p:cNvPr>
          <p:cNvSpPr/>
          <p:nvPr/>
        </p:nvSpPr>
        <p:spPr>
          <a:xfrm flipH="1">
            <a:off x="3733800" y="5118282"/>
            <a:ext cx="3619500" cy="488859"/>
          </a:xfrm>
          <a:prstGeom prst="callout1">
            <a:avLst>
              <a:gd name="adj1" fmla="val 60316"/>
              <a:gd name="adj2" fmla="val 100073"/>
              <a:gd name="adj3" fmla="val 114578"/>
              <a:gd name="adj4" fmla="val 124295"/>
            </a:avLst>
          </a:prstGeom>
          <a:ln>
            <a:solidFill>
              <a:schemeClr val="tx1"/>
            </a:solidFill>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Control, Print or Export your Graph</a:t>
            </a:r>
          </a:p>
        </p:txBody>
      </p:sp>
      <p:graphicFrame>
        <p:nvGraphicFramePr>
          <p:cNvPr id="8" name="Diagram 7">
            <a:extLst>
              <a:ext uri="{FF2B5EF4-FFF2-40B4-BE49-F238E27FC236}">
                <a16:creationId xmlns:a16="http://schemas.microsoft.com/office/drawing/2014/main" id="{8F31AE4F-912B-452E-9EDC-AA8FC4FD0A46}"/>
              </a:ext>
            </a:extLst>
          </p:cNvPr>
          <p:cNvGraphicFramePr/>
          <p:nvPr>
            <p:extLst>
              <p:ext uri="{D42A27DB-BD31-4B8C-83A1-F6EECF244321}">
                <p14:modId xmlns:p14="http://schemas.microsoft.com/office/powerpoint/2010/main" val="2687777664"/>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0684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6b) Bar Graph: Controls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3FFA502A-92F5-4795-B4B1-5DC2056B915C}"/>
              </a:ext>
            </a:extLst>
          </p:cNvPr>
          <p:cNvPicPr>
            <a:picLocks noChangeAspect="1"/>
          </p:cNvPicPr>
          <p:nvPr/>
        </p:nvPicPr>
        <p:blipFill rotWithShape="1">
          <a:blip r:embed="rId2"/>
          <a:srcRect l="1858" t="58730" r="1510"/>
          <a:stretch/>
        </p:blipFill>
        <p:spPr>
          <a:xfrm>
            <a:off x="381000" y="2145858"/>
            <a:ext cx="3962400" cy="3465996"/>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9" name="Callout: Line with No Border 8">
            <a:extLst>
              <a:ext uri="{FF2B5EF4-FFF2-40B4-BE49-F238E27FC236}">
                <a16:creationId xmlns:a16="http://schemas.microsoft.com/office/drawing/2014/main" id="{CC394893-6F31-4F74-9679-54E740BA064F}"/>
              </a:ext>
            </a:extLst>
          </p:cNvPr>
          <p:cNvSpPr/>
          <p:nvPr/>
        </p:nvSpPr>
        <p:spPr>
          <a:xfrm flipH="1">
            <a:off x="5576569" y="3413760"/>
            <a:ext cx="2667000" cy="488859"/>
          </a:xfrm>
          <a:prstGeom prst="callout1">
            <a:avLst>
              <a:gd name="adj1" fmla="val 60316"/>
              <a:gd name="adj2" fmla="val 100073"/>
              <a:gd name="adj3" fmla="val 104187"/>
              <a:gd name="adj4" fmla="val 152806"/>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Export Graph to Excel</a:t>
            </a:r>
          </a:p>
        </p:txBody>
      </p:sp>
      <p:sp>
        <p:nvSpPr>
          <p:cNvPr id="2" name="Callout: Line with No Border 1">
            <a:extLst>
              <a:ext uri="{FF2B5EF4-FFF2-40B4-BE49-F238E27FC236}">
                <a16:creationId xmlns:a16="http://schemas.microsoft.com/office/drawing/2014/main" id="{86BD77E2-144F-4CD8-8552-4A39458BE08B}"/>
              </a:ext>
            </a:extLst>
          </p:cNvPr>
          <p:cNvSpPr/>
          <p:nvPr/>
        </p:nvSpPr>
        <p:spPr>
          <a:xfrm flipH="1">
            <a:off x="5581649" y="4788078"/>
            <a:ext cx="2661920" cy="488859"/>
          </a:xfrm>
          <a:prstGeom prst="callout1">
            <a:avLst>
              <a:gd name="adj1" fmla="val 60316"/>
              <a:gd name="adj2" fmla="val 100073"/>
              <a:gd name="adj3" fmla="val 18976"/>
              <a:gd name="adj4" fmla="val 154153"/>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Return to Chart Selection</a:t>
            </a:r>
          </a:p>
        </p:txBody>
      </p:sp>
      <p:sp>
        <p:nvSpPr>
          <p:cNvPr id="10" name="Callout: Line with No Border 9">
            <a:extLst>
              <a:ext uri="{FF2B5EF4-FFF2-40B4-BE49-F238E27FC236}">
                <a16:creationId xmlns:a16="http://schemas.microsoft.com/office/drawing/2014/main" id="{57F72BB4-92C4-4402-877F-B9A2D878449B}"/>
              </a:ext>
            </a:extLst>
          </p:cNvPr>
          <p:cNvSpPr/>
          <p:nvPr/>
        </p:nvSpPr>
        <p:spPr>
          <a:xfrm flipH="1">
            <a:off x="5576569" y="4105999"/>
            <a:ext cx="2667000" cy="488859"/>
          </a:xfrm>
          <a:prstGeom prst="callout1">
            <a:avLst>
              <a:gd name="adj1" fmla="val 60316"/>
              <a:gd name="adj2" fmla="val 100073"/>
              <a:gd name="adj3" fmla="val 64699"/>
              <a:gd name="adj4" fmla="val 153608"/>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Save Image as JPG or PDF</a:t>
            </a:r>
          </a:p>
        </p:txBody>
      </p:sp>
      <p:sp>
        <p:nvSpPr>
          <p:cNvPr id="11" name="Callout: Line with No Border 10">
            <a:extLst>
              <a:ext uri="{FF2B5EF4-FFF2-40B4-BE49-F238E27FC236}">
                <a16:creationId xmlns:a16="http://schemas.microsoft.com/office/drawing/2014/main" id="{CB2D008F-7574-4A41-858C-BC5BC54D7C8D}"/>
              </a:ext>
            </a:extLst>
          </p:cNvPr>
          <p:cNvSpPr/>
          <p:nvPr/>
        </p:nvSpPr>
        <p:spPr>
          <a:xfrm flipH="1">
            <a:off x="1066800" y="6155781"/>
            <a:ext cx="2661920" cy="488859"/>
          </a:xfrm>
          <a:prstGeom prst="callout1">
            <a:avLst>
              <a:gd name="adj1" fmla="val -2033"/>
              <a:gd name="adj2" fmla="val 48165"/>
              <a:gd name="adj3" fmla="val -145210"/>
              <a:gd name="adj4" fmla="val 48047"/>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Explanation of Indicator</a:t>
            </a:r>
          </a:p>
        </p:txBody>
      </p:sp>
      <p:graphicFrame>
        <p:nvGraphicFramePr>
          <p:cNvPr id="12" name="Diagram 11">
            <a:extLst>
              <a:ext uri="{FF2B5EF4-FFF2-40B4-BE49-F238E27FC236}">
                <a16:creationId xmlns:a16="http://schemas.microsoft.com/office/drawing/2014/main" id="{B3450CB7-7BF5-47BF-9146-5D1543038F83}"/>
              </a:ext>
            </a:extLst>
          </p:cNvPr>
          <p:cNvGraphicFramePr/>
          <p:nvPr>
            <p:extLst>
              <p:ext uri="{D42A27DB-BD31-4B8C-83A1-F6EECF244321}">
                <p14:modId xmlns:p14="http://schemas.microsoft.com/office/powerpoint/2010/main" val="165569539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allout: Line with No Border 13">
            <a:extLst>
              <a:ext uri="{FF2B5EF4-FFF2-40B4-BE49-F238E27FC236}">
                <a16:creationId xmlns:a16="http://schemas.microsoft.com/office/drawing/2014/main" id="{EE9E5649-B345-4837-9F45-2116A361730C}"/>
              </a:ext>
            </a:extLst>
          </p:cNvPr>
          <p:cNvSpPr/>
          <p:nvPr/>
        </p:nvSpPr>
        <p:spPr>
          <a:xfrm flipH="1">
            <a:off x="5577355" y="2433167"/>
            <a:ext cx="2667000" cy="488859"/>
          </a:xfrm>
          <a:prstGeom prst="callout1">
            <a:avLst>
              <a:gd name="adj1" fmla="val 60316"/>
              <a:gd name="adj2" fmla="val 100073"/>
              <a:gd name="adj3" fmla="val 104187"/>
              <a:gd name="adj4" fmla="val 152806"/>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Change Graph’s Indicator</a:t>
            </a:r>
          </a:p>
        </p:txBody>
      </p:sp>
    </p:spTree>
    <p:extLst>
      <p:ext uri="{BB962C8B-B14F-4D97-AF65-F5344CB8AC3E}">
        <p14:creationId xmlns:p14="http://schemas.microsoft.com/office/powerpoint/2010/main" val="365100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7</a:t>
            </a:r>
            <a:r>
              <a:rPr lang="en-US" sz="4400" b="1" kern="0" spc="-5">
                <a:solidFill>
                  <a:schemeClr val="tx2">
                    <a:lumMod val="75000"/>
                  </a:schemeClr>
                </a:solidFill>
                <a:latin typeface="Segoe UI" panose="020B0502040204020203" pitchFamily="34" charset="0"/>
                <a:cs typeface="Segoe UI" panose="020B0502040204020203" pitchFamily="34" charset="0"/>
              </a:rPr>
              <a:t>) </a:t>
            </a:r>
            <a:r>
              <a:rPr lang="en-US" sz="4400" b="1" kern="0" spc="-5" dirty="0">
                <a:solidFill>
                  <a:schemeClr val="tx2">
                    <a:lumMod val="75000"/>
                  </a:schemeClr>
                </a:solidFill>
                <a:latin typeface="Segoe UI" panose="020B0502040204020203" pitchFamily="34" charset="0"/>
                <a:cs typeface="Segoe UI" panose="020B0502040204020203" pitchFamily="34" charset="0"/>
              </a:rPr>
              <a:t>Return to a Previous Page</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E610DE90-1606-4D73-8D5E-F86B3BD6261C}"/>
              </a:ext>
            </a:extLst>
          </p:cNvPr>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86239"/>
          <a:stretch/>
        </p:blipFill>
        <p:spPr>
          <a:xfrm>
            <a:off x="152400" y="1991361"/>
            <a:ext cx="8839200" cy="980439"/>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12" name="Rectangle 11">
            <a:extLst>
              <a:ext uri="{FF2B5EF4-FFF2-40B4-BE49-F238E27FC236}">
                <a16:creationId xmlns:a16="http://schemas.microsoft.com/office/drawing/2014/main" id="{57C9E479-107C-4EBB-BF9A-28B422F7EEE0}"/>
              </a:ext>
            </a:extLst>
          </p:cNvPr>
          <p:cNvSpPr/>
          <p:nvPr/>
        </p:nvSpPr>
        <p:spPr>
          <a:xfrm>
            <a:off x="4134339" y="3657101"/>
            <a:ext cx="3649663" cy="2438400"/>
          </a:xfrm>
          <a:prstGeom prst="rect">
            <a:avLst/>
          </a:prstGeom>
          <a:solidFill>
            <a:schemeClr val="accent1">
              <a:lumMod val="40000"/>
              <a:lumOff val="60000"/>
            </a:schemeClr>
          </a:solidFill>
          <a:ln w="9525">
            <a:solidFill>
              <a:schemeClr val="accent1">
                <a:lumMod val="40000"/>
                <a:lumOff val="60000"/>
              </a:schemeClr>
            </a:solidFill>
          </a:ln>
          <a:effectLst>
            <a:outerShdw blurRad="50800" dist="38100" dir="13500000" algn="b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75000"/>
                  </a:schemeClr>
                </a:solidFill>
              </a:ln>
              <a:solidFill>
                <a:schemeClr val="tx2">
                  <a:lumMod val="60000"/>
                  <a:lumOff val="40000"/>
                </a:schemeClr>
              </a:solidFill>
            </a:endParaRPr>
          </a:p>
        </p:txBody>
      </p:sp>
      <p:sp>
        <p:nvSpPr>
          <p:cNvPr id="11" name="Rectangle 10">
            <a:extLst>
              <a:ext uri="{FF2B5EF4-FFF2-40B4-BE49-F238E27FC236}">
                <a16:creationId xmlns:a16="http://schemas.microsoft.com/office/drawing/2014/main" id="{52F508D3-77B6-4C76-92AF-22B3C1CBD663}"/>
              </a:ext>
            </a:extLst>
          </p:cNvPr>
          <p:cNvSpPr/>
          <p:nvPr/>
        </p:nvSpPr>
        <p:spPr>
          <a:xfrm>
            <a:off x="484676" y="3657600"/>
            <a:ext cx="3649663" cy="2438400"/>
          </a:xfrm>
          <a:prstGeom prst="rect">
            <a:avLst/>
          </a:prstGeom>
          <a:solidFill>
            <a:schemeClr val="accent1">
              <a:lumMod val="40000"/>
              <a:lumOff val="60000"/>
            </a:schemeClr>
          </a:solidFill>
          <a:ln w="9525">
            <a:solidFill>
              <a:schemeClr val="accent1">
                <a:lumMod val="40000"/>
                <a:lumOff val="60000"/>
              </a:schemeClr>
            </a:solidFill>
          </a:ln>
          <a:effectLst>
            <a:outerShdw blurRad="50800" dist="38100" dir="13500000" algn="b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ine with No Border 8">
            <a:extLst>
              <a:ext uri="{FF2B5EF4-FFF2-40B4-BE49-F238E27FC236}">
                <a16:creationId xmlns:a16="http://schemas.microsoft.com/office/drawing/2014/main" id="{EE6C2583-D0E3-47DE-BE9E-D9CA9974C397}"/>
              </a:ext>
            </a:extLst>
          </p:cNvPr>
          <p:cNvSpPr/>
          <p:nvPr/>
        </p:nvSpPr>
        <p:spPr>
          <a:xfrm>
            <a:off x="1471247" y="3625941"/>
            <a:ext cx="1752600" cy="488859"/>
          </a:xfrm>
          <a:prstGeom prst="callout1">
            <a:avLst>
              <a:gd name="adj1" fmla="val 8359"/>
              <a:gd name="adj2" fmla="val 49058"/>
              <a:gd name="adj3" fmla="val -211716"/>
              <a:gd name="adj4" fmla="val 625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rPr>
              <a:t>Home Page</a:t>
            </a:r>
          </a:p>
        </p:txBody>
      </p:sp>
      <p:pic>
        <p:nvPicPr>
          <p:cNvPr id="3" name="Picture 2">
            <a:extLst>
              <a:ext uri="{FF2B5EF4-FFF2-40B4-BE49-F238E27FC236}">
                <a16:creationId xmlns:a16="http://schemas.microsoft.com/office/drawing/2014/main" id="{1817B272-E5F9-4C98-B60F-6D67FF0AF72E}"/>
              </a:ext>
            </a:extLst>
          </p:cNvPr>
          <p:cNvPicPr>
            <a:picLocks noChangeAspect="1"/>
          </p:cNvPicPr>
          <p:nvPr/>
        </p:nvPicPr>
        <p:blipFill>
          <a:blip r:embed="rId4"/>
          <a:stretch>
            <a:fillRect/>
          </a:stretch>
        </p:blipFill>
        <p:spPr>
          <a:xfrm>
            <a:off x="666384" y="4070735"/>
            <a:ext cx="3352800" cy="1764507"/>
          </a:xfrm>
          <a:prstGeom prst="rect">
            <a:avLst/>
          </a:prstGeom>
          <a:ln>
            <a:solidFill>
              <a:srgbClr val="72ACD6"/>
            </a:solidFill>
          </a:ln>
          <a:effectLst>
            <a:outerShdw blurRad="50800" dist="38100" dir="5400000" algn="t" rotWithShape="0">
              <a:prstClr val="black">
                <a:alpha val="40000"/>
              </a:prstClr>
            </a:outerShdw>
          </a:effectLst>
        </p:spPr>
      </p:pic>
      <p:sp>
        <p:nvSpPr>
          <p:cNvPr id="10" name="Callout: Line with No Border 9">
            <a:extLst>
              <a:ext uri="{FF2B5EF4-FFF2-40B4-BE49-F238E27FC236}">
                <a16:creationId xmlns:a16="http://schemas.microsoft.com/office/drawing/2014/main" id="{BA225942-2DFF-49E7-A3ED-47F8AEFD62B5}"/>
              </a:ext>
            </a:extLst>
          </p:cNvPr>
          <p:cNvSpPr/>
          <p:nvPr/>
        </p:nvSpPr>
        <p:spPr>
          <a:xfrm>
            <a:off x="5120910" y="3581400"/>
            <a:ext cx="1752600" cy="488859"/>
          </a:xfrm>
          <a:prstGeom prst="callout1">
            <a:avLst>
              <a:gd name="adj1" fmla="val 14594"/>
              <a:gd name="adj2" fmla="val 22971"/>
              <a:gd name="adj3" fmla="val -203403"/>
              <a:gd name="adj4" fmla="val -10326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rPr>
              <a:t>Graph Selection</a:t>
            </a:r>
          </a:p>
        </p:txBody>
      </p:sp>
      <p:pic>
        <p:nvPicPr>
          <p:cNvPr id="4" name="Picture 3">
            <a:extLst>
              <a:ext uri="{FF2B5EF4-FFF2-40B4-BE49-F238E27FC236}">
                <a16:creationId xmlns:a16="http://schemas.microsoft.com/office/drawing/2014/main" id="{2B49B9E6-E583-46FD-BD46-9C4F5FC126D7}"/>
              </a:ext>
            </a:extLst>
          </p:cNvPr>
          <p:cNvPicPr>
            <a:picLocks noChangeAspect="1"/>
          </p:cNvPicPr>
          <p:nvPr/>
        </p:nvPicPr>
        <p:blipFill>
          <a:blip r:embed="rId5"/>
          <a:stretch>
            <a:fillRect/>
          </a:stretch>
        </p:blipFill>
        <p:spPr>
          <a:xfrm>
            <a:off x="4349384" y="4070735"/>
            <a:ext cx="3284537" cy="1764507"/>
          </a:xfrm>
          <a:prstGeom prst="rect">
            <a:avLst/>
          </a:prstGeom>
          <a:ln>
            <a:solidFill>
              <a:srgbClr val="72ACD6"/>
            </a:solidFill>
          </a:ln>
          <a:effectLst>
            <a:outerShdw blurRad="50800" dist="38100" dir="5400000" algn="t" rotWithShape="0">
              <a:prstClr val="black">
                <a:alpha val="40000"/>
              </a:prstClr>
            </a:outerShdw>
          </a:effectLst>
        </p:spPr>
      </p:pic>
      <p:graphicFrame>
        <p:nvGraphicFramePr>
          <p:cNvPr id="13" name="Diagram 12">
            <a:extLst>
              <a:ext uri="{FF2B5EF4-FFF2-40B4-BE49-F238E27FC236}">
                <a16:creationId xmlns:a16="http://schemas.microsoft.com/office/drawing/2014/main" id="{D947195E-FF78-4E8E-A94D-0E65ADD5E6DF}"/>
              </a:ext>
            </a:extLst>
          </p:cNvPr>
          <p:cNvGraphicFramePr/>
          <p:nvPr>
            <p:extLst>
              <p:ext uri="{D42A27DB-BD31-4B8C-83A1-F6EECF244321}">
                <p14:modId xmlns:p14="http://schemas.microsoft.com/office/powerpoint/2010/main" val="2016608064"/>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p:cNvSpPr txBox="1"/>
          <p:nvPr/>
        </p:nvSpPr>
        <p:spPr>
          <a:xfrm>
            <a:off x="5288085" y="2581870"/>
            <a:ext cx="3721100" cy="923330"/>
          </a:xfrm>
          <a:prstGeom prst="rect">
            <a:avLst/>
          </a:prstGeom>
          <a:solidFill>
            <a:schemeClr val="bg1"/>
          </a:solidFill>
          <a:ln>
            <a:solidFill>
              <a:schemeClr val="accent1">
                <a:lumMod val="40000"/>
                <a:lumOff val="60000"/>
              </a:schemeClr>
            </a:solidFill>
          </a:ln>
        </p:spPr>
        <p:txBody>
          <a:bodyPr wrap="square" rtlCol="0">
            <a:spAutoFit/>
          </a:bodyPr>
          <a:lstStyle/>
          <a:p>
            <a:r>
              <a:rPr lang="en-US" dirty="0"/>
              <a:t>This navigation bar allows you to return to those screens by clicking any of the options above.</a:t>
            </a:r>
          </a:p>
        </p:txBody>
      </p:sp>
    </p:spTree>
    <p:extLst>
      <p:ext uri="{BB962C8B-B14F-4D97-AF65-F5344CB8AC3E}">
        <p14:creationId xmlns:p14="http://schemas.microsoft.com/office/powerpoint/2010/main" val="152928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9E56146-E3EC-46B7-B1E6-DC9C70CE87A6}"/>
              </a:ext>
            </a:extLst>
          </p:cNvPr>
          <p:cNvGraphicFramePr/>
          <p:nvPr>
            <p:extLst>
              <p:ext uri="{D42A27DB-BD31-4B8C-83A1-F6EECF244321}">
                <p14:modId xmlns:p14="http://schemas.microsoft.com/office/powerpoint/2010/main" val="159918408"/>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ject 4">
            <a:extLst>
              <a:ext uri="{FF2B5EF4-FFF2-40B4-BE49-F238E27FC236}">
                <a16:creationId xmlns:a16="http://schemas.microsoft.com/office/drawing/2014/main" id="{920ECC12-9E62-4719-83D5-EC7459F04064}"/>
              </a:ext>
            </a:extLst>
          </p:cNvPr>
          <p:cNvSpPr txBox="1">
            <a:spLocks/>
          </p:cNvSpPr>
          <p:nvPr/>
        </p:nvSpPr>
        <p:spPr>
          <a:xfrm>
            <a:off x="150462" y="2362200"/>
            <a:ext cx="8773160" cy="1872949"/>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3</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Comparing Group Trends Tool</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9427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6CADA0-D387-4A6A-997B-24428A96EF4F}"/>
              </a:ext>
            </a:extLst>
          </p:cNvPr>
          <p:cNvSpPr>
            <a:spLocks noGrp="1"/>
          </p:cNvSpPr>
          <p:nvPr>
            <p:ph sz="half" idx="2"/>
          </p:nvPr>
        </p:nvSpPr>
        <p:spPr>
          <a:xfrm>
            <a:off x="914400" y="1292027"/>
            <a:ext cx="7696200" cy="4062651"/>
          </a:xfrm>
        </p:spPr>
        <p:txBody>
          <a:bodyPr/>
          <a:lstStyle/>
          <a:p>
            <a:r>
              <a:rPr lang="en-US" sz="2400" dirty="0"/>
              <a:t>Lesson 1: Introduction to CAHMPAS</a:t>
            </a:r>
          </a:p>
          <a:p>
            <a:endParaRPr lang="en-US" sz="2400" dirty="0"/>
          </a:p>
          <a:p>
            <a:r>
              <a:rPr lang="en-US" sz="2400" dirty="0"/>
              <a:t>Lesson 2: Comparing Individual Hospitals Tool</a:t>
            </a:r>
          </a:p>
          <a:p>
            <a:endParaRPr lang="en-US" sz="2400" dirty="0"/>
          </a:p>
          <a:p>
            <a:r>
              <a:rPr lang="en-US" sz="2400" dirty="0"/>
              <a:t>Lesson 3: Comparing Group Trends Tool</a:t>
            </a:r>
          </a:p>
          <a:p>
            <a:endParaRPr lang="en-US" sz="2400" dirty="0"/>
          </a:p>
          <a:p>
            <a:r>
              <a:rPr lang="en-US" sz="2400" dirty="0"/>
              <a:t>Lesson 4: Comparing Relative Indicators Tool</a:t>
            </a:r>
          </a:p>
          <a:p>
            <a:endParaRPr lang="en-US" sz="2400" dirty="0"/>
          </a:p>
          <a:p>
            <a:r>
              <a:rPr lang="en-US" sz="2400" dirty="0"/>
              <a:t>Lesson 5: Downloading Data Tool</a:t>
            </a:r>
          </a:p>
          <a:p>
            <a:endParaRPr lang="en-US" sz="2400" dirty="0"/>
          </a:p>
          <a:p>
            <a:r>
              <a:rPr lang="en-US" sz="2400" dirty="0">
                <a:solidFill>
                  <a:srgbClr val="002060"/>
                </a:solidFill>
              </a:rPr>
              <a:t>Lesson 6: Financial Distress Index</a:t>
            </a:r>
          </a:p>
        </p:txBody>
      </p:sp>
      <p:sp>
        <p:nvSpPr>
          <p:cNvPr id="5" name="object 5">
            <a:extLst>
              <a:ext uri="{FF2B5EF4-FFF2-40B4-BE49-F238E27FC236}">
                <a16:creationId xmlns:a16="http://schemas.microsoft.com/office/drawing/2014/main" id="{EE1589CA-0462-4A67-9771-6A18E73F9076}"/>
              </a:ext>
            </a:extLst>
          </p:cNvPr>
          <p:cNvSpPr txBox="1">
            <a:spLocks noGrp="1"/>
          </p:cNvSpPr>
          <p:nvPr>
            <p:ph type="title"/>
          </p:nvPr>
        </p:nvSpPr>
        <p:spPr>
          <a:xfrm>
            <a:off x="1209984" y="206373"/>
            <a:ext cx="3743016" cy="689932"/>
          </a:xfrm>
          <a:prstGeom prst="rect">
            <a:avLst/>
          </a:prstGeom>
        </p:spPr>
        <p:txBody>
          <a:bodyPr vert="horz" wrap="square" lIns="0" tIns="12700" rIns="0" bIns="0" rtlCol="0">
            <a:spAutoFit/>
          </a:bodyPr>
          <a:lstStyle/>
          <a:p>
            <a:pPr marL="12700">
              <a:lnSpc>
                <a:spcPct val="100000"/>
              </a:lnSpc>
              <a:spcBef>
                <a:spcPts val="100"/>
              </a:spcBef>
            </a:pPr>
            <a:r>
              <a:rPr lang="en-US" sz="4400" spc="-5" dirty="0"/>
              <a:t>AGENDA</a:t>
            </a:r>
            <a:endParaRPr sz="4400" dirty="0"/>
          </a:p>
        </p:txBody>
      </p:sp>
    </p:spTree>
    <p:extLst>
      <p:ext uri="{BB962C8B-B14F-4D97-AF65-F5344CB8AC3E}">
        <p14:creationId xmlns:p14="http://schemas.microsoft.com/office/powerpoint/2010/main" val="743777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6703061"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Return to Graph Type</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6100" y="2057400"/>
            <a:ext cx="3416300" cy="4824398"/>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Select “Set Graph Type” from your grey navigation bar</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Recall there are three primary graph types: </a:t>
            </a: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2" action="ppaction://hlinksldjump"/>
              </a:rPr>
              <a:t>Compare individual hospitals using a bar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3" action="ppaction://hlinksldjump"/>
              </a:rPr>
              <a:t>Compare group trends using a line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4" action="ppaction://hlinksldjump"/>
              </a:rPr>
              <a:t>Compare relative position of all indicators using a percentile bar graph</a:t>
            </a:r>
            <a:r>
              <a:rPr lang="en-US" dirty="0">
                <a:solidFill>
                  <a:schemeClr val="tx2"/>
                </a:solidFill>
              </a:rPr>
              <a:t> </a:t>
            </a:r>
          </a:p>
          <a:p>
            <a:pPr marL="355600" indent="-342900">
              <a:spcBef>
                <a:spcPts val="865"/>
              </a:spcBef>
              <a:buClr>
                <a:srgbClr val="003768"/>
              </a:buClr>
              <a:buFont typeface="Arial"/>
              <a:buChar char="•"/>
              <a:tabLst>
                <a:tab pos="354965" algn="l"/>
                <a:tab pos="355600" algn="l"/>
              </a:tabLst>
            </a:pPr>
            <a:r>
              <a:rPr lang="en-US" dirty="0">
                <a:solidFill>
                  <a:schemeClr val="tx2"/>
                </a:solidFill>
              </a:rPr>
              <a:t>Let’s begin by selecting the yellow highlighted line graph</a:t>
            </a:r>
          </a:p>
        </p:txBody>
      </p:sp>
      <p:pic>
        <p:nvPicPr>
          <p:cNvPr id="2" name="Picture 1">
            <a:extLst>
              <a:ext uri="{FF2B5EF4-FFF2-40B4-BE49-F238E27FC236}">
                <a16:creationId xmlns:a16="http://schemas.microsoft.com/office/drawing/2014/main" id="{A47A6802-35CF-4DBD-A039-3922F2DC1D1A}"/>
              </a:ext>
            </a:extLst>
          </p:cNvPr>
          <p:cNvPicPr>
            <a:picLocks noChangeAspect="1"/>
          </p:cNvPicPr>
          <p:nvPr/>
        </p:nvPicPr>
        <p:blipFill>
          <a:blip r:embed="rId5"/>
          <a:stretch>
            <a:fillRect/>
          </a:stretch>
        </p:blipFill>
        <p:spPr>
          <a:xfrm>
            <a:off x="4114800" y="2128973"/>
            <a:ext cx="4846320" cy="2595427"/>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32F86739-EDCA-4613-978C-250F9B2FDB48}"/>
              </a:ext>
            </a:extLst>
          </p:cNvPr>
          <p:cNvSpPr/>
          <p:nvPr/>
        </p:nvSpPr>
        <p:spPr>
          <a:xfrm>
            <a:off x="6324600" y="4521200"/>
            <a:ext cx="457200" cy="1270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D46694E2-0A0D-4FEA-9F89-78855982955A}"/>
              </a:ext>
            </a:extLst>
          </p:cNvPr>
          <p:cNvGraphicFramePr/>
          <p:nvPr>
            <p:extLst>
              <p:ext uri="{D42A27DB-BD31-4B8C-83A1-F6EECF244321}">
                <p14:modId xmlns:p14="http://schemas.microsoft.com/office/powerpoint/2010/main" val="192192520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42275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688263" cy="1367682"/>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 Select an Indicator &amp; Comparison</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56577" y="2743200"/>
            <a:ext cx="3873500" cy="3162404"/>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a:solidFill>
                  <a:srgbClr val="003768"/>
                </a:solidFill>
                <a:latin typeface="Segoe UI"/>
                <a:cs typeface="Segoe UI"/>
              </a:rPr>
              <a:t>Choose an indicator to graph</a:t>
            </a:r>
          </a:p>
          <a:p>
            <a:pPr marL="356616" indent="-347472" algn="just">
              <a:spcBef>
                <a:spcPts val="865"/>
              </a:spcBef>
              <a:buFont typeface="Arial" panose="020B0604020202020204" pitchFamily="34" charset="0"/>
              <a:buChar char="•"/>
            </a:pPr>
            <a:r>
              <a:rPr lang="en-US">
                <a:solidFill>
                  <a:schemeClr val="tx2"/>
                </a:solidFill>
                <a:latin typeface="Segoe UI" panose="020B0502040204020203" pitchFamily="34" charset="0"/>
                <a:cs typeface="Segoe UI" panose="020B0502040204020203" pitchFamily="34" charset="0"/>
              </a:rPr>
              <a:t>Use </a:t>
            </a:r>
            <a:r>
              <a:rPr lang="en-US" dirty="0">
                <a:solidFill>
                  <a:schemeClr val="tx2"/>
                </a:solidFill>
                <a:latin typeface="Segoe UI" panose="020B0502040204020203" pitchFamily="34" charset="0"/>
                <a:cs typeface="Segoe UI" panose="020B0502040204020203" pitchFamily="34" charset="0"/>
              </a:rPr>
              <a:t>automatically generated custom groups from your previous graph or create new groups to compare</a:t>
            </a:r>
          </a:p>
          <a:p>
            <a:pPr marL="356616" indent="-347472" algn="just">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Click “Draw Graph”</a:t>
            </a:r>
            <a:endParaRPr lang="en-US" dirty="0">
              <a:solidFill>
                <a:srgbClr val="003768"/>
              </a:solidFill>
              <a:latin typeface="Segoe UI"/>
              <a:cs typeface="Segoe UI"/>
            </a:endParaRPr>
          </a:p>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12" name="Diagram 11">
            <a:extLst>
              <a:ext uri="{FF2B5EF4-FFF2-40B4-BE49-F238E27FC236}">
                <a16:creationId xmlns:a16="http://schemas.microsoft.com/office/drawing/2014/main" id="{D054F2C1-B2F4-41C6-9246-1977C401C06C}"/>
              </a:ext>
            </a:extLst>
          </p:cNvPr>
          <p:cNvGraphicFramePr/>
          <p:nvPr>
            <p:extLst>
              <p:ext uri="{D42A27DB-BD31-4B8C-83A1-F6EECF244321}">
                <p14:modId xmlns:p14="http://schemas.microsoft.com/office/powerpoint/2010/main" val="85485483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C532937B-BA7B-BA40-ADD6-305EF11C7F30}"/>
              </a:ext>
            </a:extLst>
          </p:cNvPr>
          <p:cNvGrpSpPr/>
          <p:nvPr/>
        </p:nvGrpSpPr>
        <p:grpSpPr>
          <a:xfrm>
            <a:off x="4953000" y="2057401"/>
            <a:ext cx="3873500" cy="3917490"/>
            <a:chOff x="4953000" y="3451653"/>
            <a:chExt cx="3429000" cy="2523237"/>
          </a:xfrm>
        </p:grpSpPr>
        <p:pic>
          <p:nvPicPr>
            <p:cNvPr id="15" name="Picture 14">
              <a:extLst>
                <a:ext uri="{FF2B5EF4-FFF2-40B4-BE49-F238E27FC236}">
                  <a16:creationId xmlns:a16="http://schemas.microsoft.com/office/drawing/2014/main" id="{0EB4740A-3793-FF45-9430-E194AA1BDEEF}"/>
                </a:ext>
              </a:extLst>
            </p:cNvPr>
            <p:cNvPicPr/>
            <p:nvPr/>
          </p:nvPicPr>
          <p:blipFill>
            <a:blip r:embed="rId7"/>
            <a:stretch>
              <a:fillRect/>
            </a:stretch>
          </p:blipFill>
          <p:spPr>
            <a:xfrm>
              <a:off x="5715000" y="3451653"/>
              <a:ext cx="2667000" cy="113284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16" name="Arrow: Circular 10">
              <a:extLst>
                <a:ext uri="{FF2B5EF4-FFF2-40B4-BE49-F238E27FC236}">
                  <a16:creationId xmlns:a16="http://schemas.microsoft.com/office/drawing/2014/main" id="{04847E12-3C00-3C40-A9A3-06D64A0A81B4}"/>
                </a:ext>
              </a:extLst>
            </p:cNvPr>
            <p:cNvSpPr/>
            <p:nvPr/>
          </p:nvSpPr>
          <p:spPr>
            <a:xfrm rot="16200000" flipH="1">
              <a:off x="5048250" y="4144210"/>
              <a:ext cx="1066800" cy="1257300"/>
            </a:xfrm>
            <a:prstGeom prst="circularArrow">
              <a:avLst>
                <a:gd name="adj1" fmla="val 12500"/>
                <a:gd name="adj2" fmla="val 1142319"/>
                <a:gd name="adj3" fmla="val 20457681"/>
                <a:gd name="adj4" fmla="val 11392738"/>
                <a:gd name="adj5" fmla="val 12500"/>
              </a:avLst>
            </a:prstGeom>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outerShdw blurRad="50800" dist="38100" dir="2700000" algn="tl" rotWithShape="0">
                    <a:prstClr val="black">
                      <a:alpha val="40000"/>
                    </a:prstClr>
                  </a:outerShdw>
                </a:effectLst>
              </a:endParaRPr>
            </a:p>
          </p:txBody>
        </p:sp>
        <p:pic>
          <p:nvPicPr>
            <p:cNvPr id="17" name="Picture 16">
              <a:extLst>
                <a:ext uri="{FF2B5EF4-FFF2-40B4-BE49-F238E27FC236}">
                  <a16:creationId xmlns:a16="http://schemas.microsoft.com/office/drawing/2014/main" id="{39E63BBC-CB15-EB4E-8958-3D228C862B15}"/>
                </a:ext>
              </a:extLst>
            </p:cNvPr>
            <p:cNvPicPr>
              <a:picLocks noChangeAspect="1"/>
            </p:cNvPicPr>
            <p:nvPr/>
          </p:nvPicPr>
          <p:blipFill>
            <a:blip r:embed="rId8"/>
            <a:stretch>
              <a:fillRect/>
            </a:stretch>
          </p:blipFill>
          <p:spPr>
            <a:xfrm>
              <a:off x="5715000" y="4809175"/>
              <a:ext cx="2667000" cy="1165715"/>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grpSp>
    </p:spTree>
    <p:extLst>
      <p:ext uri="{BB962C8B-B14F-4D97-AF65-F5344CB8AC3E}">
        <p14:creationId xmlns:p14="http://schemas.microsoft.com/office/powerpoint/2010/main" val="482768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A5B704-8D43-4FB1-BA2D-3D68E68E684D}"/>
              </a:ext>
            </a:extLst>
          </p:cNvPr>
          <p:cNvPicPr>
            <a:picLocks noChangeAspect="1"/>
          </p:cNvPicPr>
          <p:nvPr/>
        </p:nvPicPr>
        <p:blipFill rotWithShape="1">
          <a:blip r:embed="rId2"/>
          <a:srcRect r="2384"/>
          <a:stretch/>
        </p:blipFill>
        <p:spPr>
          <a:xfrm>
            <a:off x="144938" y="2133600"/>
            <a:ext cx="8849360" cy="46482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3a) Line Graph: Overview</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F0680CB0-93BE-4A11-870B-E058E590D0A4}"/>
              </a:ext>
            </a:extLst>
          </p:cNvPr>
          <p:cNvGrpSpPr/>
          <p:nvPr/>
        </p:nvGrpSpPr>
        <p:grpSpPr>
          <a:xfrm>
            <a:off x="2743200" y="3563034"/>
            <a:ext cx="3536448" cy="2654841"/>
            <a:chOff x="2743200" y="3563034"/>
            <a:chExt cx="3536448" cy="2654841"/>
          </a:xfrm>
        </p:grpSpPr>
        <p:sp>
          <p:nvSpPr>
            <p:cNvPr id="10" name="TextBox 9">
              <a:extLst>
                <a:ext uri="{FF2B5EF4-FFF2-40B4-BE49-F238E27FC236}">
                  <a16:creationId xmlns:a16="http://schemas.microsoft.com/office/drawing/2014/main" id="{0D2747BB-A82B-46F8-8DFC-E70544B1C852}"/>
                </a:ext>
              </a:extLst>
            </p:cNvPr>
            <p:cNvSpPr txBox="1"/>
            <p:nvPr/>
          </p:nvSpPr>
          <p:spPr>
            <a:xfrm>
              <a:off x="4648200" y="3563034"/>
              <a:ext cx="1447800" cy="646331"/>
            </a:xfrm>
            <a:prstGeom prst="rect">
              <a:avLst/>
            </a:prstGeom>
            <a:noFill/>
          </p:spPr>
          <p:txBody>
            <a:bodyPr wrap="square" rtlCol="0">
              <a:spAutoFit/>
            </a:bodyPr>
            <a:lstStyle/>
            <a:p>
              <a:r>
                <a:rPr lang="en-US" b="1" dirty="0">
                  <a:solidFill>
                    <a:schemeClr val="accent1"/>
                  </a:solidFill>
                  <a:effectLst>
                    <a:outerShdw blurRad="50800" dist="38100" dir="2700000" algn="tl" rotWithShape="0">
                      <a:prstClr val="black">
                        <a:alpha val="40000"/>
                      </a:prstClr>
                    </a:outerShdw>
                  </a:effectLst>
                </a:rPr>
                <a:t>Custom Group</a:t>
              </a:r>
            </a:p>
          </p:txBody>
        </p:sp>
        <p:sp>
          <p:nvSpPr>
            <p:cNvPr id="11" name="TextBox 10">
              <a:extLst>
                <a:ext uri="{FF2B5EF4-FFF2-40B4-BE49-F238E27FC236}">
                  <a16:creationId xmlns:a16="http://schemas.microsoft.com/office/drawing/2014/main" id="{ABC89759-8DBD-46E7-8A5B-AC22A66515D3}"/>
                </a:ext>
              </a:extLst>
            </p:cNvPr>
            <p:cNvSpPr txBox="1"/>
            <p:nvPr/>
          </p:nvSpPr>
          <p:spPr>
            <a:xfrm rot="19606039">
              <a:off x="4464552" y="5571544"/>
              <a:ext cx="1815096" cy="646331"/>
            </a:xfrm>
            <a:prstGeom prst="rect">
              <a:avLst/>
            </a:prstGeom>
            <a:noFill/>
          </p:spPr>
          <p:txBody>
            <a:bodyPr wrap="square" rtlCol="0">
              <a:spAutoFit/>
            </a:bodyPr>
            <a:lstStyle/>
            <a:p>
              <a:r>
                <a:rPr lang="en-US" b="1" dirty="0">
                  <a:solidFill>
                    <a:srgbClr val="1F8D29"/>
                  </a:solidFill>
                  <a:effectLst>
                    <a:outerShdw blurRad="50800" dist="38100" dir="2700000" algn="tl" rotWithShape="0">
                      <a:prstClr val="black">
                        <a:alpha val="40000"/>
                      </a:prstClr>
                    </a:outerShdw>
                  </a:effectLst>
                </a:rPr>
                <a:t>Individual Hospital</a:t>
              </a:r>
            </a:p>
          </p:txBody>
        </p:sp>
        <p:sp>
          <p:nvSpPr>
            <p:cNvPr id="12" name="TextBox 11">
              <a:extLst>
                <a:ext uri="{FF2B5EF4-FFF2-40B4-BE49-F238E27FC236}">
                  <a16:creationId xmlns:a16="http://schemas.microsoft.com/office/drawing/2014/main" id="{40BD8163-C722-4CEF-930B-D1615E1B3BD9}"/>
                </a:ext>
              </a:extLst>
            </p:cNvPr>
            <p:cNvSpPr txBox="1"/>
            <p:nvPr/>
          </p:nvSpPr>
          <p:spPr>
            <a:xfrm>
              <a:off x="2743200" y="4495800"/>
              <a:ext cx="1447800" cy="369332"/>
            </a:xfrm>
            <a:prstGeom prst="rect">
              <a:avLst/>
            </a:prstGeom>
            <a:noFill/>
          </p:spPr>
          <p:txBody>
            <a:bodyPr wrap="square" rtlCol="0">
              <a:spAutoFit/>
            </a:bodyPr>
            <a:lstStyle/>
            <a:p>
              <a:r>
                <a:rPr lang="en-US" b="1" dirty="0">
                  <a:solidFill>
                    <a:srgbClr val="FF0000"/>
                  </a:solidFill>
                  <a:effectLst>
                    <a:outerShdw blurRad="50800" dist="38100" algn="l" rotWithShape="0">
                      <a:prstClr val="black">
                        <a:alpha val="40000"/>
                      </a:prstClr>
                    </a:outerShdw>
                  </a:effectLst>
                </a:rPr>
                <a:t>Benchmark</a:t>
              </a:r>
            </a:p>
          </p:txBody>
        </p:sp>
      </p:grpSp>
      <p:graphicFrame>
        <p:nvGraphicFramePr>
          <p:cNvPr id="9" name="Diagram 8">
            <a:extLst>
              <a:ext uri="{FF2B5EF4-FFF2-40B4-BE49-F238E27FC236}">
                <a16:creationId xmlns:a16="http://schemas.microsoft.com/office/drawing/2014/main" id="{41812717-8A6D-4135-8F1A-E5858A71B3DB}"/>
              </a:ext>
            </a:extLst>
          </p:cNvPr>
          <p:cNvGraphicFramePr/>
          <p:nvPr>
            <p:extLst>
              <p:ext uri="{D42A27DB-BD31-4B8C-83A1-F6EECF244321}">
                <p14:modId xmlns:p14="http://schemas.microsoft.com/office/powerpoint/2010/main" val="3076533581"/>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4936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297862"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3b) Line Graph: Benchmarks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46319510-2EA7-4CB4-8659-7B6C415763D9}"/>
              </a:ext>
            </a:extLst>
          </p:cNvPr>
          <p:cNvPicPr>
            <a:picLocks noChangeAspect="1"/>
          </p:cNvPicPr>
          <p:nvPr/>
        </p:nvPicPr>
        <p:blipFill rotWithShape="1">
          <a:blip r:embed="rId2"/>
          <a:srcRect l="33597" t="62153" r="47858" b="27306"/>
          <a:stretch/>
        </p:blipFill>
        <p:spPr>
          <a:xfrm>
            <a:off x="5801360" y="4481779"/>
            <a:ext cx="992180" cy="389826"/>
          </a:xfrm>
          <a:prstGeom prst="rect">
            <a:avLst/>
          </a:prstGeom>
          <a:effectLst/>
        </p:spPr>
      </p:pic>
      <p:pic>
        <p:nvPicPr>
          <p:cNvPr id="12" name="Picture 11">
            <a:extLst>
              <a:ext uri="{FF2B5EF4-FFF2-40B4-BE49-F238E27FC236}">
                <a16:creationId xmlns:a16="http://schemas.microsoft.com/office/drawing/2014/main" id="{52E3D2C9-3B37-4A48-A4D1-7FC2818B5222}"/>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rcRect l="28397" t="14433" r="9129" b="1"/>
          <a:stretch/>
        </p:blipFill>
        <p:spPr>
          <a:xfrm>
            <a:off x="4220342" y="2763428"/>
            <a:ext cx="4618857" cy="3215858"/>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cxnSp>
        <p:nvCxnSpPr>
          <p:cNvPr id="14" name="Straight Connector 13">
            <a:extLst>
              <a:ext uri="{FF2B5EF4-FFF2-40B4-BE49-F238E27FC236}">
                <a16:creationId xmlns:a16="http://schemas.microsoft.com/office/drawing/2014/main" id="{13E5BDF4-15D6-4454-A64F-A3036C5A4663}"/>
              </a:ext>
            </a:extLst>
          </p:cNvPr>
          <p:cNvCxnSpPr>
            <a:cxnSpLocks/>
          </p:cNvCxnSpPr>
          <p:nvPr/>
        </p:nvCxnSpPr>
        <p:spPr>
          <a:xfrm>
            <a:off x="3505201" y="2455783"/>
            <a:ext cx="2296159" cy="630194"/>
          </a:xfrm>
          <a:prstGeom prst="line">
            <a:avLst/>
          </a:prstGeom>
          <a:ln w="19050"/>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CFC008-4C2C-41AB-91CD-7CF2272F1731}"/>
              </a:ext>
            </a:extLst>
          </p:cNvPr>
          <p:cNvCxnSpPr>
            <a:cxnSpLocks/>
          </p:cNvCxnSpPr>
          <p:nvPr/>
        </p:nvCxnSpPr>
        <p:spPr>
          <a:xfrm flipV="1">
            <a:off x="3808488" y="3085977"/>
            <a:ext cx="1992872" cy="412089"/>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7BAD7E-5AF3-4AA1-9EA3-46EF477A874A}"/>
              </a:ext>
            </a:extLst>
          </p:cNvPr>
          <p:cNvSpPr/>
          <p:nvPr/>
        </p:nvSpPr>
        <p:spPr>
          <a:xfrm>
            <a:off x="216863" y="3772023"/>
            <a:ext cx="3452477" cy="3670236"/>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Hover over or near the lines in order to see the indicator pop-up box</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See values for:</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Custom Groups </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Individual Hospitals</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Benchmark </a:t>
            </a:r>
          </a:p>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11" name="Diagram 10">
            <a:extLst>
              <a:ext uri="{FF2B5EF4-FFF2-40B4-BE49-F238E27FC236}">
                <a16:creationId xmlns:a16="http://schemas.microsoft.com/office/drawing/2014/main" id="{8416999E-7D03-4773-B31B-A8C1202444C4}"/>
              </a:ext>
            </a:extLst>
          </p:cNvPr>
          <p:cNvGraphicFramePr/>
          <p:nvPr>
            <p:extLst>
              <p:ext uri="{D42A27DB-BD31-4B8C-83A1-F6EECF244321}">
                <p14:modId xmlns:p14="http://schemas.microsoft.com/office/powerpoint/2010/main" val="217700555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82B957A9-A283-47C9-BF50-484DF97D95CB}"/>
              </a:ext>
            </a:extLst>
          </p:cNvPr>
          <p:cNvPicPr>
            <a:picLocks noChangeAspect="1"/>
          </p:cNvPicPr>
          <p:nvPr/>
        </p:nvPicPr>
        <p:blipFill rotWithShape="1">
          <a:blip r:embed="rId10"/>
          <a:srcRect l="49644" t="22005" r="38860" b="70357"/>
          <a:stretch/>
        </p:blipFill>
        <p:spPr>
          <a:xfrm>
            <a:off x="5837496" y="3059098"/>
            <a:ext cx="849940" cy="272912"/>
          </a:xfrm>
          <a:prstGeom prst="rect">
            <a:avLst/>
          </a:prstGeom>
          <a:effectLst>
            <a:outerShdw blurRad="177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1C75538B-FF16-4BA1-92E1-D3B31155031E}"/>
              </a:ext>
            </a:extLst>
          </p:cNvPr>
          <p:cNvPicPr>
            <a:picLocks noChangeAspect="1"/>
          </p:cNvPicPr>
          <p:nvPr/>
        </p:nvPicPr>
        <p:blipFill rotWithShape="1">
          <a:blip r:embed="rId10"/>
          <a:srcRect l="50262" t="22005" r="38860" b="70357"/>
          <a:stretch/>
        </p:blipFill>
        <p:spPr>
          <a:xfrm>
            <a:off x="467362" y="2404668"/>
            <a:ext cx="3341126" cy="1133774"/>
          </a:xfrm>
          <a:prstGeom prst="rect">
            <a:avLst/>
          </a:prstGeom>
          <a:ln>
            <a:solidFill>
              <a:srgbClr val="72ACD6"/>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71524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4a) Line Graph: Controls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27BE3AED-208E-4C80-BD81-FB0C5B0E4ACB}"/>
              </a:ext>
            </a:extLst>
          </p:cNvPr>
          <p:cNvSpPr/>
          <p:nvPr/>
        </p:nvSpPr>
        <p:spPr>
          <a:xfrm>
            <a:off x="4967385" y="2344568"/>
            <a:ext cx="3452477" cy="1431161"/>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These controls appear with every graph type</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10" name="Diagram 9">
            <a:extLst>
              <a:ext uri="{FF2B5EF4-FFF2-40B4-BE49-F238E27FC236}">
                <a16:creationId xmlns:a16="http://schemas.microsoft.com/office/drawing/2014/main" id="{548096B3-D511-448F-A673-514266B036F5}"/>
              </a:ext>
            </a:extLst>
          </p:cNvPr>
          <p:cNvGraphicFramePr/>
          <p:nvPr>
            <p:extLst>
              <p:ext uri="{D42A27DB-BD31-4B8C-83A1-F6EECF244321}">
                <p14:modId xmlns:p14="http://schemas.microsoft.com/office/powerpoint/2010/main" val="300110240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65599FAF-BBA9-48E5-8F4D-6E4A4F30D137}"/>
              </a:ext>
            </a:extLst>
          </p:cNvPr>
          <p:cNvGrpSpPr/>
          <p:nvPr/>
        </p:nvGrpSpPr>
        <p:grpSpPr>
          <a:xfrm>
            <a:off x="609600" y="2435463"/>
            <a:ext cx="8124063" cy="3422476"/>
            <a:chOff x="987904" y="2392472"/>
            <a:chExt cx="8124063" cy="3422476"/>
          </a:xfrm>
        </p:grpSpPr>
        <p:pic>
          <p:nvPicPr>
            <p:cNvPr id="11" name="Picture 10">
              <a:extLst>
                <a:ext uri="{FF2B5EF4-FFF2-40B4-BE49-F238E27FC236}">
                  <a16:creationId xmlns:a16="http://schemas.microsoft.com/office/drawing/2014/main" id="{138917AE-2389-46E6-90A6-1D123ED3DE79}"/>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031890" y="3131833"/>
              <a:ext cx="4080077" cy="2074039"/>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pic>
          <p:nvPicPr>
            <p:cNvPr id="12" name="Picture 11">
              <a:extLst>
                <a:ext uri="{FF2B5EF4-FFF2-40B4-BE49-F238E27FC236}">
                  <a16:creationId xmlns:a16="http://schemas.microsoft.com/office/drawing/2014/main" id="{EDCFB517-416B-464B-8AE1-617849AAFE7D}"/>
                </a:ext>
              </a:extLst>
            </p:cNvPr>
            <p:cNvPicPr>
              <a:picLocks noChangeAspect="1"/>
            </p:cNvPicPr>
            <p:nvPr/>
          </p:nvPicPr>
          <p:blipFill rotWithShape="1">
            <a:blip r:embed="rId9">
              <a:extLst>
                <a:ext uri="{BEBA8EAE-BF5A-486C-A8C5-ECC9F3942E4B}">
                  <a14:imgProps xmlns:a14="http://schemas.microsoft.com/office/drawing/2010/main">
                    <a14:imgLayer r:embed="rId8">
                      <a14:imgEffect>
                        <a14:sharpenSoften amount="25000"/>
                      </a14:imgEffect>
                    </a14:imgLayer>
                  </a14:imgProps>
                </a:ext>
              </a:extLst>
            </a:blip>
            <a:srcRect l="8941" t="29605" r="72518" b="35134"/>
            <a:stretch/>
          </p:blipFill>
          <p:spPr>
            <a:xfrm>
              <a:off x="987904" y="2392472"/>
              <a:ext cx="3524250" cy="3406853"/>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pic>
          <p:nvPicPr>
            <p:cNvPr id="17" name="Picture 16">
              <a:extLst>
                <a:ext uri="{FF2B5EF4-FFF2-40B4-BE49-F238E27FC236}">
                  <a16:creationId xmlns:a16="http://schemas.microsoft.com/office/drawing/2014/main" id="{43D91CC3-B8A1-4D4D-8153-E4A8BF2A7925}"/>
                </a:ext>
              </a:extLst>
            </p:cNvPr>
            <p:cNvPicPr>
              <a:picLocks noChangeAspect="1"/>
            </p:cNvPicPr>
            <p:nvPr/>
          </p:nvPicPr>
          <p:blipFill rotWithShape="1">
            <a:blip r:embed="rId10"/>
            <a:srcRect l="8580" t="29605" r="72216" b="35134"/>
            <a:stretch/>
          </p:blipFill>
          <p:spPr>
            <a:xfrm>
              <a:off x="5401235" y="3732738"/>
              <a:ext cx="764382" cy="712622"/>
            </a:xfrm>
            <a:prstGeom prst="rect">
              <a:avLst/>
            </a:prstGeom>
            <a:effectLst>
              <a:outerShdw blurRad="177800" dist="38100" dir="5400000" algn="t" rotWithShape="0">
                <a:prstClr val="black">
                  <a:alpha val="40000"/>
                </a:prstClr>
              </a:outerShdw>
            </a:effectLst>
          </p:spPr>
        </p:pic>
        <p:cxnSp>
          <p:nvCxnSpPr>
            <p:cNvPr id="15" name="Straight Connector 14">
              <a:extLst>
                <a:ext uri="{FF2B5EF4-FFF2-40B4-BE49-F238E27FC236}">
                  <a16:creationId xmlns:a16="http://schemas.microsoft.com/office/drawing/2014/main" id="{3DF24557-1696-40A0-9764-890A416FC316}"/>
                </a:ext>
              </a:extLst>
            </p:cNvPr>
            <p:cNvCxnSpPr>
              <a:cxnSpLocks/>
            </p:cNvCxnSpPr>
            <p:nvPr/>
          </p:nvCxnSpPr>
          <p:spPr>
            <a:xfrm>
              <a:off x="4569618" y="2392472"/>
              <a:ext cx="764382" cy="1340266"/>
            </a:xfrm>
            <a:prstGeom prst="line">
              <a:avLst/>
            </a:prstGeom>
            <a:ln w="19050"/>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B0BC63-E284-43D9-A6A0-25B376F8AB95}"/>
                </a:ext>
              </a:extLst>
            </p:cNvPr>
            <p:cNvCxnSpPr>
              <a:cxnSpLocks/>
            </p:cNvCxnSpPr>
            <p:nvPr/>
          </p:nvCxnSpPr>
          <p:spPr>
            <a:xfrm flipV="1">
              <a:off x="4569618" y="4529009"/>
              <a:ext cx="818838" cy="1285939"/>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350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4b) Line Graph: Export data</a:t>
            </a:r>
          </a:p>
        </p:txBody>
      </p:sp>
      <p:sp>
        <p:nvSpPr>
          <p:cNvPr id="12" name="Rectangle 11">
            <a:extLst>
              <a:ext uri="{FF2B5EF4-FFF2-40B4-BE49-F238E27FC236}">
                <a16:creationId xmlns:a16="http://schemas.microsoft.com/office/drawing/2014/main" id="{7C4033D6-3D3B-4A5F-988D-13C874B980CD}"/>
              </a:ext>
            </a:extLst>
          </p:cNvPr>
          <p:cNvSpPr/>
          <p:nvPr/>
        </p:nvSpPr>
        <p:spPr>
          <a:xfrm>
            <a:off x="5247817" y="2274838"/>
            <a:ext cx="3452477" cy="1823576"/>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Return to CAHMPAS controls box</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‘Save Data as CSV’</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pic>
        <p:nvPicPr>
          <p:cNvPr id="11" name="Picture 10">
            <a:extLst>
              <a:ext uri="{FF2B5EF4-FFF2-40B4-BE49-F238E27FC236}">
                <a16:creationId xmlns:a16="http://schemas.microsoft.com/office/drawing/2014/main" id="{4145EFE2-4A48-4D27-B90B-E722FF9CC530}"/>
              </a:ext>
            </a:extLst>
          </p:cNvPr>
          <p:cNvPicPr>
            <a:picLocks noChangeAspect="1"/>
          </p:cNvPicPr>
          <p:nvPr/>
        </p:nvPicPr>
        <p:blipFill rotWithShape="1">
          <a:blip r:embed="rId2"/>
          <a:srcRect l="8804" t="29605" r="72486" b="35134"/>
          <a:stretch/>
        </p:blipFill>
        <p:spPr>
          <a:xfrm>
            <a:off x="711121" y="2216785"/>
            <a:ext cx="3556079" cy="3406853"/>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4E38C4EA-67FA-4BAC-AFAF-196835168A10}"/>
              </a:ext>
            </a:extLst>
          </p:cNvPr>
          <p:cNvSpPr/>
          <p:nvPr/>
        </p:nvSpPr>
        <p:spPr>
          <a:xfrm>
            <a:off x="5576569" y="3610733"/>
            <a:ext cx="2667000"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53494E-2FAF-414A-80E6-9F9E27FAB83B}"/>
              </a:ext>
            </a:extLst>
          </p:cNvPr>
          <p:cNvSpPr/>
          <p:nvPr/>
        </p:nvSpPr>
        <p:spPr>
          <a:xfrm>
            <a:off x="711121" y="3702141"/>
            <a:ext cx="3556079"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ine with No Border 8">
            <a:extLst>
              <a:ext uri="{FF2B5EF4-FFF2-40B4-BE49-F238E27FC236}">
                <a16:creationId xmlns:a16="http://schemas.microsoft.com/office/drawing/2014/main" id="{CC394893-6F31-4F74-9679-54E740BA064F}"/>
              </a:ext>
            </a:extLst>
          </p:cNvPr>
          <p:cNvSpPr/>
          <p:nvPr/>
        </p:nvSpPr>
        <p:spPr>
          <a:xfrm flipH="1">
            <a:off x="5576569" y="3609555"/>
            <a:ext cx="2667000" cy="488859"/>
          </a:xfrm>
          <a:prstGeom prst="callout1">
            <a:avLst>
              <a:gd name="adj1" fmla="val 60316"/>
              <a:gd name="adj2" fmla="val 100073"/>
              <a:gd name="adj3" fmla="val 66778"/>
              <a:gd name="adj4" fmla="val 152806"/>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Export Graph to Excel</a:t>
            </a:r>
          </a:p>
        </p:txBody>
      </p:sp>
      <p:graphicFrame>
        <p:nvGraphicFramePr>
          <p:cNvPr id="10" name="Diagram 9">
            <a:extLst>
              <a:ext uri="{FF2B5EF4-FFF2-40B4-BE49-F238E27FC236}">
                <a16:creationId xmlns:a16="http://schemas.microsoft.com/office/drawing/2014/main" id="{23BADE4D-0EF9-40D2-B511-8B121A9862E0}"/>
              </a:ext>
            </a:extLst>
          </p:cNvPr>
          <p:cNvGraphicFramePr/>
          <p:nvPr>
            <p:extLst>
              <p:ext uri="{D42A27DB-BD31-4B8C-83A1-F6EECF244321}">
                <p14:modId xmlns:p14="http://schemas.microsoft.com/office/powerpoint/2010/main" val="93525431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7339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4c) Line Graph: Export output</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FF2E477B-E8E2-4423-9A19-E6C87EB26698}"/>
              </a:ext>
            </a:extLst>
          </p:cNvPr>
          <p:cNvPicPr>
            <a:picLocks noChangeAspect="1"/>
          </p:cNvPicPr>
          <p:nvPr/>
        </p:nvPicPr>
        <p:blipFill rotWithShape="1">
          <a:blip r:embed="rId2"/>
          <a:srcRect t="14753"/>
          <a:stretch/>
        </p:blipFill>
        <p:spPr>
          <a:xfrm>
            <a:off x="3805289" y="2590800"/>
            <a:ext cx="5181600" cy="2693906"/>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12" name="Rectangle 11">
            <a:extLst>
              <a:ext uri="{FF2B5EF4-FFF2-40B4-BE49-F238E27FC236}">
                <a16:creationId xmlns:a16="http://schemas.microsoft.com/office/drawing/2014/main" id="{7C4033D6-3D3B-4A5F-988D-13C874B980CD}"/>
              </a:ext>
            </a:extLst>
          </p:cNvPr>
          <p:cNvSpPr/>
          <p:nvPr/>
        </p:nvSpPr>
        <p:spPr>
          <a:xfrm>
            <a:off x="541338" y="2455783"/>
            <a:ext cx="3268664" cy="3485570"/>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You receive data for both your custom groups and the individual hospitals, in order by year</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Characteristics/filters chosen for your custom group(s) are shown at the bottom of the sheet, as a reminder</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See row 21 &amp; 22</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8" name="Rectangle 7">
            <a:extLst>
              <a:ext uri="{FF2B5EF4-FFF2-40B4-BE49-F238E27FC236}">
                <a16:creationId xmlns:a16="http://schemas.microsoft.com/office/drawing/2014/main" id="{BEAD8F1A-98C7-4703-9239-B365E75F5A13}"/>
              </a:ext>
            </a:extLst>
          </p:cNvPr>
          <p:cNvSpPr/>
          <p:nvPr/>
        </p:nvSpPr>
        <p:spPr>
          <a:xfrm>
            <a:off x="3805289" y="4724400"/>
            <a:ext cx="3810000" cy="304800"/>
          </a:xfrm>
          <a:prstGeom prst="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Diagram 8">
            <a:extLst>
              <a:ext uri="{FF2B5EF4-FFF2-40B4-BE49-F238E27FC236}">
                <a16:creationId xmlns:a16="http://schemas.microsoft.com/office/drawing/2014/main" id="{72FE3DC7-D147-4A81-A8FE-1137E794B309}"/>
              </a:ext>
            </a:extLst>
          </p:cNvPr>
          <p:cNvGraphicFramePr/>
          <p:nvPr>
            <p:extLst>
              <p:ext uri="{D42A27DB-BD31-4B8C-83A1-F6EECF244321}">
                <p14:modId xmlns:p14="http://schemas.microsoft.com/office/powerpoint/2010/main" val="60757150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183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45E329-10B1-4EC2-8D61-3D877EEB9BF4}"/>
              </a:ext>
            </a:extLst>
          </p:cNvPr>
          <p:cNvPicPr>
            <a:picLocks noChangeAspect="1"/>
          </p:cNvPicPr>
          <p:nvPr/>
        </p:nvPicPr>
        <p:blipFill rotWithShape="1">
          <a:blip r:embed="rId2"/>
          <a:srcRect l="9060" t="29605" r="72609" b="35134"/>
          <a:stretch/>
        </p:blipFill>
        <p:spPr>
          <a:xfrm>
            <a:off x="541337" y="2243635"/>
            <a:ext cx="3725863" cy="3643288"/>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4d) Line graph: Save image</a:t>
            </a:r>
          </a:p>
        </p:txBody>
      </p:sp>
      <p:sp>
        <p:nvSpPr>
          <p:cNvPr id="10" name="Callout: Line with No Border 9">
            <a:extLst>
              <a:ext uri="{FF2B5EF4-FFF2-40B4-BE49-F238E27FC236}">
                <a16:creationId xmlns:a16="http://schemas.microsoft.com/office/drawing/2014/main" id="{57F72BB4-92C4-4402-877F-B9A2D878449B}"/>
              </a:ext>
            </a:extLst>
          </p:cNvPr>
          <p:cNvSpPr/>
          <p:nvPr/>
        </p:nvSpPr>
        <p:spPr>
          <a:xfrm flipH="1">
            <a:off x="5576569" y="4345005"/>
            <a:ext cx="2667000" cy="488859"/>
          </a:xfrm>
          <a:prstGeom prst="callout1">
            <a:avLst>
              <a:gd name="adj1" fmla="val 60316"/>
              <a:gd name="adj2" fmla="val 100073"/>
              <a:gd name="adj3" fmla="val 64699"/>
              <a:gd name="adj4" fmla="val 153608"/>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Save Image as JPG or PNG</a:t>
            </a:r>
          </a:p>
        </p:txBody>
      </p:sp>
      <p:sp>
        <p:nvSpPr>
          <p:cNvPr id="12" name="Rectangle 11">
            <a:extLst>
              <a:ext uri="{FF2B5EF4-FFF2-40B4-BE49-F238E27FC236}">
                <a16:creationId xmlns:a16="http://schemas.microsoft.com/office/drawing/2014/main" id="{7C4033D6-3D3B-4A5F-988D-13C874B980CD}"/>
              </a:ext>
            </a:extLst>
          </p:cNvPr>
          <p:cNvSpPr/>
          <p:nvPr/>
        </p:nvSpPr>
        <p:spPr>
          <a:xfrm>
            <a:off x="5247817" y="2274838"/>
            <a:ext cx="3452477" cy="1823576"/>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Return to CAHMPAS controls box</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‘Save Image’</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3" name="Rectangle 2">
            <a:extLst>
              <a:ext uri="{FF2B5EF4-FFF2-40B4-BE49-F238E27FC236}">
                <a16:creationId xmlns:a16="http://schemas.microsoft.com/office/drawing/2014/main" id="{4E38C4EA-67FA-4BAC-AFAF-196835168A10}"/>
              </a:ext>
            </a:extLst>
          </p:cNvPr>
          <p:cNvSpPr/>
          <p:nvPr/>
        </p:nvSpPr>
        <p:spPr>
          <a:xfrm>
            <a:off x="5576569" y="4324564"/>
            <a:ext cx="2667000"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53494E-2FAF-414A-80E6-9F9E27FAB83B}"/>
              </a:ext>
            </a:extLst>
          </p:cNvPr>
          <p:cNvSpPr/>
          <p:nvPr/>
        </p:nvSpPr>
        <p:spPr>
          <a:xfrm>
            <a:off x="685801" y="4387941"/>
            <a:ext cx="3428999"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9D7708E2-87FE-4258-B67A-992C9F0262A7}"/>
              </a:ext>
            </a:extLst>
          </p:cNvPr>
          <p:cNvGraphicFramePr/>
          <p:nvPr>
            <p:extLst>
              <p:ext uri="{D42A27DB-BD31-4B8C-83A1-F6EECF244321}">
                <p14:modId xmlns:p14="http://schemas.microsoft.com/office/powerpoint/2010/main" val="2148214122"/>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4302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4e) Line Graph: Open image</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7C4033D6-3D3B-4A5F-988D-13C874B980CD}"/>
              </a:ext>
            </a:extLst>
          </p:cNvPr>
          <p:cNvSpPr/>
          <p:nvPr/>
        </p:nvSpPr>
        <p:spPr>
          <a:xfrm>
            <a:off x="541338" y="2455783"/>
            <a:ext cx="3497262" cy="3762568"/>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PCs: do not open images with the default application TWINUI</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Instead, select a PDF viewer or Windows Photo Viewer from your open file options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Save as PDF or as another type of file from that platform</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To save as JPEG, go to File </a:t>
            </a:r>
            <a:r>
              <a:rPr lang="en-US" dirty="0">
                <a:solidFill>
                  <a:srgbClr val="003768"/>
                </a:solidFill>
                <a:latin typeface="Segoe UI"/>
                <a:cs typeface="Segoe UI"/>
                <a:sym typeface="Wingdings" panose="05000000000000000000" pitchFamily="2" charset="2"/>
              </a:rPr>
              <a:t> Export To  Image, and choose JPEG</a:t>
            </a:r>
            <a:endParaRPr lang="en-US" dirty="0">
              <a:solidFill>
                <a:srgbClr val="003768"/>
              </a:solidFill>
              <a:latin typeface="Segoe UI"/>
              <a:cs typeface="Segoe UI"/>
            </a:endParaRPr>
          </a:p>
        </p:txBody>
      </p:sp>
      <p:pic>
        <p:nvPicPr>
          <p:cNvPr id="8" name="Picture 7">
            <a:extLst>
              <a:ext uri="{FF2B5EF4-FFF2-40B4-BE49-F238E27FC236}">
                <a16:creationId xmlns:a16="http://schemas.microsoft.com/office/drawing/2014/main" id="{D3C991B6-3302-4DD1-8FB8-C6B4724AD25B}"/>
              </a:ext>
            </a:extLst>
          </p:cNvPr>
          <p:cNvPicPr>
            <a:picLocks noChangeAspect="1"/>
          </p:cNvPicPr>
          <p:nvPr/>
        </p:nvPicPr>
        <p:blipFill rotWithShape="1">
          <a:blip r:embed="rId2"/>
          <a:srcRect l="1751" t="1155" r="1967" b="1660"/>
          <a:stretch/>
        </p:blipFill>
        <p:spPr>
          <a:xfrm>
            <a:off x="4391660" y="2455783"/>
            <a:ext cx="4191000" cy="31242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graphicFrame>
        <p:nvGraphicFramePr>
          <p:cNvPr id="6" name="Diagram 5">
            <a:extLst>
              <a:ext uri="{FF2B5EF4-FFF2-40B4-BE49-F238E27FC236}">
                <a16:creationId xmlns:a16="http://schemas.microsoft.com/office/drawing/2014/main" id="{9504C2F1-94EE-435A-902E-ED5ABFC2E4C0}"/>
              </a:ext>
            </a:extLst>
          </p:cNvPr>
          <p:cNvGraphicFramePr/>
          <p:nvPr>
            <p:extLst>
              <p:ext uri="{D42A27DB-BD31-4B8C-83A1-F6EECF244321}">
                <p14:modId xmlns:p14="http://schemas.microsoft.com/office/powerpoint/2010/main" val="157880843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864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72AA05-8ADC-4C01-8098-D012F9B54233}"/>
              </a:ext>
            </a:extLst>
          </p:cNvPr>
          <p:cNvPicPr>
            <a:picLocks noChangeAspect="1"/>
          </p:cNvPicPr>
          <p:nvPr/>
        </p:nvPicPr>
        <p:blipFill rotWithShape="1">
          <a:blip r:embed="rId2"/>
          <a:srcRect l="9184" t="29605" r="72374" b="35134"/>
          <a:stretch/>
        </p:blipFill>
        <p:spPr>
          <a:xfrm>
            <a:off x="762000" y="2263840"/>
            <a:ext cx="3505200" cy="3406853"/>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5a) Select Indicator Definition</a:t>
            </a:r>
          </a:p>
        </p:txBody>
      </p:sp>
      <p:sp>
        <p:nvSpPr>
          <p:cNvPr id="12" name="Rectangle 11">
            <a:extLst>
              <a:ext uri="{FF2B5EF4-FFF2-40B4-BE49-F238E27FC236}">
                <a16:creationId xmlns:a16="http://schemas.microsoft.com/office/drawing/2014/main" id="{7C4033D6-3D3B-4A5F-988D-13C874B980CD}"/>
              </a:ext>
            </a:extLst>
          </p:cNvPr>
          <p:cNvSpPr/>
          <p:nvPr/>
        </p:nvSpPr>
        <p:spPr>
          <a:xfrm>
            <a:off x="5247817" y="2274838"/>
            <a:ext cx="3452477" cy="3600986"/>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Forget which indicator you selected? Want more information about what graphs mean?</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The “Indicator Definition” button will also direct you to a downloadable list of indicator definitions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“Indicator Definition”</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13" name="Rectangle 12">
            <a:extLst>
              <a:ext uri="{FF2B5EF4-FFF2-40B4-BE49-F238E27FC236}">
                <a16:creationId xmlns:a16="http://schemas.microsoft.com/office/drawing/2014/main" id="{F053494E-2FAF-414A-80E6-9F9E27FAB83B}"/>
              </a:ext>
            </a:extLst>
          </p:cNvPr>
          <p:cNvSpPr/>
          <p:nvPr/>
        </p:nvSpPr>
        <p:spPr>
          <a:xfrm>
            <a:off x="838199" y="5105400"/>
            <a:ext cx="3276601" cy="4126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llout: Line with No Border 8">
            <a:extLst>
              <a:ext uri="{FF2B5EF4-FFF2-40B4-BE49-F238E27FC236}">
                <a16:creationId xmlns:a16="http://schemas.microsoft.com/office/drawing/2014/main" id="{83F3E8BC-14B5-447C-9C83-2E03575985ED}"/>
              </a:ext>
            </a:extLst>
          </p:cNvPr>
          <p:cNvSpPr/>
          <p:nvPr/>
        </p:nvSpPr>
        <p:spPr>
          <a:xfrm flipH="1">
            <a:off x="1066799" y="6155781"/>
            <a:ext cx="2661921" cy="488859"/>
          </a:xfrm>
          <a:prstGeom prst="callout1">
            <a:avLst>
              <a:gd name="adj1" fmla="val -2033"/>
              <a:gd name="adj2" fmla="val 48165"/>
              <a:gd name="adj3" fmla="val -145210"/>
              <a:gd name="adj4" fmla="val 4804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Explanation of Indicator</a:t>
            </a:r>
          </a:p>
        </p:txBody>
      </p:sp>
      <p:sp>
        <p:nvSpPr>
          <p:cNvPr id="11" name="Rectangle 10">
            <a:extLst>
              <a:ext uri="{FF2B5EF4-FFF2-40B4-BE49-F238E27FC236}">
                <a16:creationId xmlns:a16="http://schemas.microsoft.com/office/drawing/2014/main" id="{30127E2E-7E56-4969-A415-AD8F438A4CFD}"/>
              </a:ext>
            </a:extLst>
          </p:cNvPr>
          <p:cNvSpPr/>
          <p:nvPr/>
        </p:nvSpPr>
        <p:spPr>
          <a:xfrm>
            <a:off x="1143001" y="6155781"/>
            <a:ext cx="2585720" cy="47361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638A40B5-A438-45C3-A32B-C6EFAED5449A}"/>
              </a:ext>
            </a:extLst>
          </p:cNvPr>
          <p:cNvGraphicFramePr/>
          <p:nvPr>
            <p:extLst>
              <p:ext uri="{D42A27DB-BD31-4B8C-83A1-F6EECF244321}">
                <p14:modId xmlns:p14="http://schemas.microsoft.com/office/powerpoint/2010/main" val="78744198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6945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39" y="209683"/>
            <a:ext cx="1080389" cy="7276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33059" y="6068567"/>
            <a:ext cx="3546347" cy="64007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35940" y="1297025"/>
            <a:ext cx="8061325" cy="4512133"/>
          </a:xfrm>
          <a:prstGeom prst="rect">
            <a:avLst/>
          </a:prstGeom>
        </p:spPr>
        <p:txBody>
          <a:bodyPr vert="horz" wrap="square" lIns="0" tIns="109855" rIns="0" bIns="0" rtlCol="0">
            <a:spAutoFit/>
          </a:bodyPr>
          <a:lstStyle/>
          <a:p>
            <a:pPr marL="355600" indent="-342900">
              <a:lnSpc>
                <a:spcPct val="100000"/>
              </a:lnSpc>
              <a:spcBef>
                <a:spcPts val="865"/>
              </a:spcBef>
              <a:buClr>
                <a:srgbClr val="003768"/>
              </a:buClr>
              <a:buFont typeface="Arial"/>
              <a:buChar char="•"/>
              <a:tabLst>
                <a:tab pos="354965" algn="l"/>
                <a:tab pos="355600" algn="l"/>
              </a:tabLst>
            </a:pPr>
            <a:r>
              <a:rPr lang="en-US" sz="3200" dirty="0">
                <a:solidFill>
                  <a:srgbClr val="003768"/>
                </a:solidFill>
                <a:latin typeface="Segoe UI"/>
                <a:cs typeface="Segoe UI"/>
              </a:rPr>
              <a:t>Understand the purpose of CAHMPAS</a:t>
            </a:r>
          </a:p>
          <a:p>
            <a:pPr marL="355600" indent="-342900">
              <a:lnSpc>
                <a:spcPct val="100000"/>
              </a:lnSpc>
              <a:spcBef>
                <a:spcPts val="865"/>
              </a:spcBef>
              <a:buClr>
                <a:srgbClr val="003768"/>
              </a:buClr>
              <a:buFont typeface="Arial"/>
              <a:buChar char="•"/>
              <a:tabLst>
                <a:tab pos="354965" algn="l"/>
                <a:tab pos="355600" algn="l"/>
              </a:tabLst>
            </a:pPr>
            <a:r>
              <a:rPr lang="en-US" sz="3200" dirty="0">
                <a:solidFill>
                  <a:srgbClr val="003768"/>
                </a:solidFill>
                <a:latin typeface="Segoe UI"/>
                <a:cs typeface="Segoe UI"/>
              </a:rPr>
              <a:t>Choose the appropriate tool for your needs</a:t>
            </a:r>
          </a:p>
          <a:p>
            <a:pPr marL="355600" indent="-342900">
              <a:lnSpc>
                <a:spcPct val="100000"/>
              </a:lnSpc>
              <a:spcBef>
                <a:spcPts val="865"/>
              </a:spcBef>
              <a:buClr>
                <a:srgbClr val="003768"/>
              </a:buClr>
              <a:buFont typeface="Arial"/>
              <a:buChar char="•"/>
              <a:tabLst>
                <a:tab pos="354965" algn="l"/>
                <a:tab pos="355600" algn="l"/>
              </a:tabLst>
            </a:pPr>
            <a:r>
              <a:rPr lang="en-US" sz="3200" dirty="0">
                <a:solidFill>
                  <a:srgbClr val="003768"/>
                </a:solidFill>
                <a:latin typeface="Segoe UI"/>
                <a:cs typeface="Segoe UI"/>
              </a:rPr>
              <a:t>Make comparisons and utilize medians, benchmarks and peer groups</a:t>
            </a:r>
          </a:p>
          <a:p>
            <a:pPr marL="355600" indent="-342900">
              <a:lnSpc>
                <a:spcPct val="100000"/>
              </a:lnSpc>
              <a:spcBef>
                <a:spcPts val="865"/>
              </a:spcBef>
              <a:buClr>
                <a:srgbClr val="003768"/>
              </a:buClr>
              <a:buFont typeface="Arial"/>
              <a:buChar char="•"/>
              <a:tabLst>
                <a:tab pos="354965" algn="l"/>
                <a:tab pos="355600" algn="l"/>
              </a:tabLst>
            </a:pPr>
            <a:r>
              <a:rPr lang="en-US" sz="3200" dirty="0">
                <a:solidFill>
                  <a:srgbClr val="003768"/>
                </a:solidFill>
                <a:latin typeface="Segoe UI"/>
                <a:cs typeface="Segoe UI"/>
              </a:rPr>
              <a:t>Save your data and visuals for later use</a:t>
            </a:r>
          </a:p>
          <a:p>
            <a:pPr marL="355600" indent="-342900">
              <a:lnSpc>
                <a:spcPct val="100000"/>
              </a:lnSpc>
              <a:spcBef>
                <a:spcPts val="865"/>
              </a:spcBef>
              <a:buClr>
                <a:srgbClr val="003768"/>
              </a:buClr>
              <a:buFont typeface="Arial"/>
              <a:buChar char="•"/>
              <a:tabLst>
                <a:tab pos="354965" algn="l"/>
                <a:tab pos="355600" algn="l"/>
              </a:tabLst>
            </a:pPr>
            <a:r>
              <a:rPr lang="en-US" sz="3200" dirty="0">
                <a:solidFill>
                  <a:srgbClr val="003768"/>
                </a:solidFill>
                <a:latin typeface="Segoe UI"/>
                <a:cs typeface="Segoe UI"/>
              </a:rPr>
              <a:t>Use these tools to make more informed decisions with CAHs</a:t>
            </a:r>
          </a:p>
        </p:txBody>
      </p:sp>
      <p:sp>
        <p:nvSpPr>
          <p:cNvPr id="5" name="object 5"/>
          <p:cNvSpPr txBox="1">
            <a:spLocks noGrp="1"/>
          </p:cNvSpPr>
          <p:nvPr>
            <p:ph type="title"/>
          </p:nvPr>
        </p:nvSpPr>
        <p:spPr>
          <a:xfrm>
            <a:off x="1209984" y="206373"/>
            <a:ext cx="3743016" cy="689932"/>
          </a:xfrm>
          <a:prstGeom prst="rect">
            <a:avLst/>
          </a:prstGeom>
        </p:spPr>
        <p:txBody>
          <a:bodyPr vert="horz" wrap="square" lIns="0" tIns="12700" rIns="0" bIns="0" rtlCol="0">
            <a:spAutoFit/>
          </a:bodyPr>
          <a:lstStyle/>
          <a:p>
            <a:pPr marL="12700">
              <a:lnSpc>
                <a:spcPct val="100000"/>
              </a:lnSpc>
              <a:spcBef>
                <a:spcPts val="100"/>
              </a:spcBef>
            </a:pPr>
            <a:r>
              <a:rPr lang="en-US" sz="4400" spc="-5" dirty="0"/>
              <a:t>OBJECTIVES</a:t>
            </a:r>
            <a:endParaRPr sz="4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5b) Indicator Dialogue Box</a:t>
            </a:r>
          </a:p>
        </p:txBody>
      </p:sp>
      <p:sp>
        <p:nvSpPr>
          <p:cNvPr id="12" name="Rectangle 11">
            <a:extLst>
              <a:ext uri="{FF2B5EF4-FFF2-40B4-BE49-F238E27FC236}">
                <a16:creationId xmlns:a16="http://schemas.microsoft.com/office/drawing/2014/main" id="{7C4033D6-3D3B-4A5F-988D-13C874B980CD}"/>
              </a:ext>
            </a:extLst>
          </p:cNvPr>
          <p:cNvSpPr/>
          <p:nvPr/>
        </p:nvSpPr>
        <p:spPr>
          <a:xfrm>
            <a:off x="5247817" y="2274838"/>
            <a:ext cx="3452477" cy="3716402"/>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When you click “Indicator Definition” the following dialogue box will appear, where you can see: </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Definitional Formula</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Medicare Formula</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Interpretation</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Data Information</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List of Indicator Definitions (blue button)</a:t>
            </a:r>
          </a:p>
        </p:txBody>
      </p:sp>
      <p:graphicFrame>
        <p:nvGraphicFramePr>
          <p:cNvPr id="6" name="Diagram 5">
            <a:extLst>
              <a:ext uri="{FF2B5EF4-FFF2-40B4-BE49-F238E27FC236}">
                <a16:creationId xmlns:a16="http://schemas.microsoft.com/office/drawing/2014/main" id="{AED723B8-1BF1-4879-AE89-86F08B5B2E48}"/>
              </a:ext>
            </a:extLst>
          </p:cNvPr>
          <p:cNvGraphicFramePr/>
          <p:nvPr>
            <p:extLst>
              <p:ext uri="{D42A27DB-BD31-4B8C-83A1-F6EECF244321}">
                <p14:modId xmlns:p14="http://schemas.microsoft.com/office/powerpoint/2010/main" val="421198760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856A49A-FBC6-4380-A0E0-627F99F8707E}"/>
              </a:ext>
            </a:extLst>
          </p:cNvPr>
          <p:cNvPicPr>
            <a:picLocks noChangeAspect="1"/>
          </p:cNvPicPr>
          <p:nvPr/>
        </p:nvPicPr>
        <p:blipFill rotWithShape="1">
          <a:blip r:embed="rId7"/>
          <a:srcRect t="3423" b="2459"/>
          <a:stretch/>
        </p:blipFill>
        <p:spPr>
          <a:xfrm>
            <a:off x="762000" y="2274838"/>
            <a:ext cx="4244730" cy="41910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61315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6) Change Indicator</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7C4033D6-3D3B-4A5F-988D-13C874B980CD}"/>
              </a:ext>
            </a:extLst>
          </p:cNvPr>
          <p:cNvSpPr/>
          <p:nvPr/>
        </p:nvSpPr>
        <p:spPr>
          <a:xfrm>
            <a:off x="606540" y="3429000"/>
            <a:ext cx="3116262" cy="273151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Allows you to select a different indicator to view on your line graph</a:t>
            </a:r>
          </a:p>
          <a:p>
            <a:pPr marL="355600"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Select finance indicator </a:t>
            </a:r>
          </a:p>
          <a:p>
            <a:pPr marL="355600" indent="-342900">
              <a:spcBef>
                <a:spcPts val="865"/>
              </a:spcBef>
              <a:spcAft>
                <a:spcPts val="600"/>
              </a:spcAft>
              <a:buClr>
                <a:srgbClr val="003768"/>
              </a:buClr>
              <a:buFont typeface="Arial"/>
              <a:buChar char="•"/>
              <a:tabLst>
                <a:tab pos="354965" algn="l"/>
                <a:tab pos="355600" algn="l"/>
              </a:tabLst>
            </a:pPr>
            <a:r>
              <a:rPr lang="en-US" dirty="0">
                <a:solidFill>
                  <a:srgbClr val="003768"/>
                </a:solidFill>
                <a:latin typeface="Segoe UI"/>
                <a:cs typeface="Segoe UI"/>
              </a:rPr>
              <a:t>Then choose a specific indicator (i.e. Return on Equity)</a:t>
            </a:r>
          </a:p>
          <a:p>
            <a:pPr marL="812800" lvl="1"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9" name="Diagram 8">
            <a:extLst>
              <a:ext uri="{FF2B5EF4-FFF2-40B4-BE49-F238E27FC236}">
                <a16:creationId xmlns:a16="http://schemas.microsoft.com/office/drawing/2014/main" id="{D03BCF41-9E65-482F-B0A5-DF6959C2BAE9}"/>
              </a:ext>
            </a:extLst>
          </p:cNvPr>
          <p:cNvGraphicFramePr/>
          <p:nvPr>
            <p:extLst>
              <p:ext uri="{D42A27DB-BD31-4B8C-83A1-F6EECF244321}">
                <p14:modId xmlns:p14="http://schemas.microsoft.com/office/powerpoint/2010/main" val="52867545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7CDEEF17-34F5-4A0F-B2E7-9B48FA7E2500}"/>
              </a:ext>
            </a:extLst>
          </p:cNvPr>
          <p:cNvPicPr>
            <a:picLocks noChangeAspect="1"/>
          </p:cNvPicPr>
          <p:nvPr/>
        </p:nvPicPr>
        <p:blipFill rotWithShape="1">
          <a:blip r:embed="rId7"/>
          <a:srcRect l="9005" t="29605" r="72786" b="35134"/>
          <a:stretch/>
        </p:blipFill>
        <p:spPr>
          <a:xfrm>
            <a:off x="4876801" y="2209800"/>
            <a:ext cx="3581400" cy="3525746"/>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13" name="Rectangle 12">
            <a:extLst>
              <a:ext uri="{FF2B5EF4-FFF2-40B4-BE49-F238E27FC236}">
                <a16:creationId xmlns:a16="http://schemas.microsoft.com/office/drawing/2014/main" id="{5AA4EC62-9C3B-4A9A-B156-85605C1ED446}"/>
              </a:ext>
            </a:extLst>
          </p:cNvPr>
          <p:cNvSpPr/>
          <p:nvPr/>
        </p:nvSpPr>
        <p:spPr>
          <a:xfrm>
            <a:off x="1027522" y="2645162"/>
            <a:ext cx="2689781"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C62201-2AAE-48DB-BD49-0B10069DCB87}"/>
              </a:ext>
            </a:extLst>
          </p:cNvPr>
          <p:cNvSpPr/>
          <p:nvPr/>
        </p:nvSpPr>
        <p:spPr>
          <a:xfrm>
            <a:off x="4953000" y="2808435"/>
            <a:ext cx="3429000" cy="4681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llout: Line with No Border 10">
            <a:extLst>
              <a:ext uri="{FF2B5EF4-FFF2-40B4-BE49-F238E27FC236}">
                <a16:creationId xmlns:a16="http://schemas.microsoft.com/office/drawing/2014/main" id="{7A2BAC20-4F19-471F-A98F-61887B311548}"/>
              </a:ext>
            </a:extLst>
          </p:cNvPr>
          <p:cNvSpPr/>
          <p:nvPr/>
        </p:nvSpPr>
        <p:spPr>
          <a:xfrm>
            <a:off x="1027522" y="2645162"/>
            <a:ext cx="2667000" cy="488859"/>
          </a:xfrm>
          <a:prstGeom prst="callout1">
            <a:avLst>
              <a:gd name="adj1" fmla="val 60316"/>
              <a:gd name="adj2" fmla="val 100073"/>
              <a:gd name="adj3" fmla="val 64699"/>
              <a:gd name="adj4" fmla="val 153608"/>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Change Indicator</a:t>
            </a:r>
          </a:p>
        </p:txBody>
      </p:sp>
    </p:spTree>
    <p:extLst>
      <p:ext uri="{BB962C8B-B14F-4D97-AF65-F5344CB8AC3E}">
        <p14:creationId xmlns:p14="http://schemas.microsoft.com/office/powerpoint/2010/main" val="3568337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7) Start New Graph</a:t>
            </a:r>
          </a:p>
        </p:txBody>
      </p:sp>
      <p:sp>
        <p:nvSpPr>
          <p:cNvPr id="12" name="Rectangle 11">
            <a:extLst>
              <a:ext uri="{FF2B5EF4-FFF2-40B4-BE49-F238E27FC236}">
                <a16:creationId xmlns:a16="http://schemas.microsoft.com/office/drawing/2014/main" id="{7C4033D6-3D3B-4A5F-988D-13C874B980CD}"/>
              </a:ext>
            </a:extLst>
          </p:cNvPr>
          <p:cNvSpPr/>
          <p:nvPr/>
        </p:nvSpPr>
        <p:spPr>
          <a:xfrm>
            <a:off x="5247817" y="2274838"/>
            <a:ext cx="3452477" cy="1985159"/>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‘Start New Graph’ in order to change the type of graph (bar, line, percentile)</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Return to the chart selection page</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pic>
        <p:nvPicPr>
          <p:cNvPr id="11" name="Picture 10">
            <a:extLst>
              <a:ext uri="{FF2B5EF4-FFF2-40B4-BE49-F238E27FC236}">
                <a16:creationId xmlns:a16="http://schemas.microsoft.com/office/drawing/2014/main" id="{AA5ED468-48C8-4D6C-B3FB-8782B3A877F6}"/>
              </a:ext>
            </a:extLst>
          </p:cNvPr>
          <p:cNvPicPr>
            <a:picLocks noChangeAspect="1"/>
          </p:cNvPicPr>
          <p:nvPr/>
        </p:nvPicPr>
        <p:blipFill rotWithShape="1">
          <a:blip r:embed="rId2"/>
          <a:srcRect l="8968" t="29605" r="72389" b="35134"/>
          <a:stretch/>
        </p:blipFill>
        <p:spPr>
          <a:xfrm>
            <a:off x="762000" y="2113679"/>
            <a:ext cx="3667125" cy="3525746"/>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4E38C4EA-67FA-4BAC-AFAF-196835168A10}"/>
              </a:ext>
            </a:extLst>
          </p:cNvPr>
          <p:cNvSpPr/>
          <p:nvPr/>
        </p:nvSpPr>
        <p:spPr>
          <a:xfrm>
            <a:off x="5538469" y="4594857"/>
            <a:ext cx="2667000"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53494E-2FAF-414A-80E6-9F9E27FAB83B}"/>
              </a:ext>
            </a:extLst>
          </p:cNvPr>
          <p:cNvSpPr/>
          <p:nvPr/>
        </p:nvSpPr>
        <p:spPr>
          <a:xfrm>
            <a:off x="838200" y="4594858"/>
            <a:ext cx="3459201" cy="48885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llout: Line with No Border 9">
            <a:extLst>
              <a:ext uri="{FF2B5EF4-FFF2-40B4-BE49-F238E27FC236}">
                <a16:creationId xmlns:a16="http://schemas.microsoft.com/office/drawing/2014/main" id="{57F72BB4-92C4-4402-877F-B9A2D878449B}"/>
              </a:ext>
            </a:extLst>
          </p:cNvPr>
          <p:cNvSpPr/>
          <p:nvPr/>
        </p:nvSpPr>
        <p:spPr>
          <a:xfrm flipH="1">
            <a:off x="5538469" y="4594857"/>
            <a:ext cx="2667000" cy="488859"/>
          </a:xfrm>
          <a:prstGeom prst="callout1">
            <a:avLst>
              <a:gd name="adj1" fmla="val 60316"/>
              <a:gd name="adj2" fmla="val 100073"/>
              <a:gd name="adj3" fmla="val 64699"/>
              <a:gd name="adj4" fmla="val 153608"/>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Return to Chart Selection</a:t>
            </a:r>
          </a:p>
        </p:txBody>
      </p:sp>
      <p:graphicFrame>
        <p:nvGraphicFramePr>
          <p:cNvPr id="9" name="Diagram 8">
            <a:extLst>
              <a:ext uri="{FF2B5EF4-FFF2-40B4-BE49-F238E27FC236}">
                <a16:creationId xmlns:a16="http://schemas.microsoft.com/office/drawing/2014/main" id="{83E83EFE-52B2-4438-A4A8-DBF214D5D1D5}"/>
              </a:ext>
            </a:extLst>
          </p:cNvPr>
          <p:cNvGraphicFramePr/>
          <p:nvPr>
            <p:extLst>
              <p:ext uri="{D42A27DB-BD31-4B8C-83A1-F6EECF244321}">
                <p14:modId xmlns:p14="http://schemas.microsoft.com/office/powerpoint/2010/main" val="1032711855"/>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5982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82CA3CD-DBE9-46C3-A399-3CFDD18E417B}"/>
              </a:ext>
            </a:extLst>
          </p:cNvPr>
          <p:cNvGraphicFramePr/>
          <p:nvPr>
            <p:extLst>
              <p:ext uri="{D42A27DB-BD31-4B8C-83A1-F6EECF244321}">
                <p14:modId xmlns:p14="http://schemas.microsoft.com/office/powerpoint/2010/main" val="4007309074"/>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bject 4">
            <a:extLst>
              <a:ext uri="{FF2B5EF4-FFF2-40B4-BE49-F238E27FC236}">
                <a16:creationId xmlns:a16="http://schemas.microsoft.com/office/drawing/2014/main" id="{29415252-D24F-42C9-865E-AAA63FD19338}"/>
              </a:ext>
            </a:extLst>
          </p:cNvPr>
          <p:cNvSpPr txBox="1">
            <a:spLocks/>
          </p:cNvSpPr>
          <p:nvPr/>
        </p:nvSpPr>
        <p:spPr>
          <a:xfrm>
            <a:off x="150462" y="2362200"/>
            <a:ext cx="8773160" cy="1872949"/>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4</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Comparing Relative Indicators Tool</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84538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4596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Select Percentiles Graph</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6417" y="2209800"/>
            <a:ext cx="3187700" cy="4431983"/>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Recall there are three primary graph types: </a:t>
            </a: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2" action="ppaction://hlinksldjump"/>
              </a:rPr>
              <a:t>Compare individual hospitals using a bar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3" action="ppaction://hlinksldjump"/>
              </a:rPr>
              <a:t>Compare group trends using a line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4" action="ppaction://hlinksldjump"/>
              </a:rPr>
              <a:t>Compare relative position of all indicators using a percentile bar graph</a:t>
            </a:r>
            <a:r>
              <a:rPr lang="en-US" dirty="0">
                <a:solidFill>
                  <a:schemeClr val="tx2"/>
                </a:solidFill>
              </a:rPr>
              <a:t> </a:t>
            </a:r>
          </a:p>
          <a:p>
            <a:pPr marL="355600" indent="-342900">
              <a:spcBef>
                <a:spcPts val="865"/>
              </a:spcBef>
              <a:buClr>
                <a:srgbClr val="003768"/>
              </a:buClr>
              <a:buFont typeface="Arial"/>
              <a:buChar char="•"/>
              <a:tabLst>
                <a:tab pos="354965" algn="l"/>
                <a:tab pos="355600" algn="l"/>
              </a:tabLst>
            </a:pPr>
            <a:r>
              <a:rPr lang="en-US" dirty="0">
                <a:solidFill>
                  <a:schemeClr val="tx2"/>
                </a:solidFill>
              </a:rPr>
              <a:t>Lastly, let’s select the yellow highlighted percentiles graph</a:t>
            </a:r>
          </a:p>
        </p:txBody>
      </p:sp>
      <p:pic>
        <p:nvPicPr>
          <p:cNvPr id="2" name="Picture 1">
            <a:extLst>
              <a:ext uri="{FF2B5EF4-FFF2-40B4-BE49-F238E27FC236}">
                <a16:creationId xmlns:a16="http://schemas.microsoft.com/office/drawing/2014/main" id="{A47A6802-35CF-4DBD-A039-3922F2DC1D1A}"/>
              </a:ext>
            </a:extLst>
          </p:cNvPr>
          <p:cNvPicPr>
            <a:picLocks noChangeAspect="1"/>
          </p:cNvPicPr>
          <p:nvPr/>
        </p:nvPicPr>
        <p:blipFill>
          <a:blip r:embed="rId5"/>
          <a:stretch>
            <a:fillRect/>
          </a:stretch>
        </p:blipFill>
        <p:spPr>
          <a:xfrm>
            <a:off x="4079240" y="2280920"/>
            <a:ext cx="4846320" cy="2595427"/>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32F86739-EDCA-4613-978C-250F9B2FDB48}"/>
              </a:ext>
            </a:extLst>
          </p:cNvPr>
          <p:cNvSpPr/>
          <p:nvPr/>
        </p:nvSpPr>
        <p:spPr>
          <a:xfrm>
            <a:off x="7620000" y="4749347"/>
            <a:ext cx="457200" cy="1270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F4D3B34A-274B-4967-8C16-38EEE133F98F}"/>
              </a:ext>
            </a:extLst>
          </p:cNvPr>
          <p:cNvGraphicFramePr/>
          <p:nvPr>
            <p:extLst>
              <p:ext uri="{D42A27DB-BD31-4B8C-83A1-F6EECF244321}">
                <p14:modId xmlns:p14="http://schemas.microsoft.com/office/powerpoint/2010/main" val="183291591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1776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450580"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 Percentiles Graph: Select Hospital </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6" name="Diagram 5">
            <a:extLst>
              <a:ext uri="{FF2B5EF4-FFF2-40B4-BE49-F238E27FC236}">
                <a16:creationId xmlns:a16="http://schemas.microsoft.com/office/drawing/2014/main" id="{F1D5B531-457D-4E24-BA96-E7A1066B52D7}"/>
              </a:ext>
            </a:extLst>
          </p:cNvPr>
          <p:cNvGraphicFramePr/>
          <p:nvPr>
            <p:extLst>
              <p:ext uri="{D42A27DB-BD31-4B8C-83A1-F6EECF244321}">
                <p14:modId xmlns:p14="http://schemas.microsoft.com/office/powerpoint/2010/main" val="3774132282"/>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DF07AB58-EFB3-4749-ACC0-5BB4AB3D3DE7}"/>
              </a:ext>
            </a:extLst>
          </p:cNvPr>
          <p:cNvSpPr/>
          <p:nvPr/>
        </p:nvSpPr>
        <p:spPr>
          <a:xfrm>
            <a:off x="546417" y="2286000"/>
            <a:ext cx="2958783" cy="253915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a hospital to view its dashboard of finance indicators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Use the search bar to filter results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“View Dashboard” in yellow to select a hospital</a:t>
            </a:r>
            <a:endParaRPr lang="en-US" dirty="0">
              <a:solidFill>
                <a:schemeClr val="tx2"/>
              </a:solidFill>
            </a:endParaRPr>
          </a:p>
        </p:txBody>
      </p:sp>
      <p:pic>
        <p:nvPicPr>
          <p:cNvPr id="2" name="Picture 1">
            <a:extLst>
              <a:ext uri="{FF2B5EF4-FFF2-40B4-BE49-F238E27FC236}">
                <a16:creationId xmlns:a16="http://schemas.microsoft.com/office/drawing/2014/main" id="{2345CF4B-A1F8-4258-86AA-B6BF1EB75848}"/>
              </a:ext>
            </a:extLst>
          </p:cNvPr>
          <p:cNvPicPr>
            <a:picLocks noChangeAspect="1"/>
          </p:cNvPicPr>
          <p:nvPr/>
        </p:nvPicPr>
        <p:blipFill>
          <a:blip r:embed="rId7"/>
          <a:stretch>
            <a:fillRect/>
          </a:stretch>
        </p:blipFill>
        <p:spPr>
          <a:xfrm>
            <a:off x="3734117" y="2286000"/>
            <a:ext cx="5257800" cy="2440329"/>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9" name="Rectangle 8">
            <a:extLst>
              <a:ext uri="{FF2B5EF4-FFF2-40B4-BE49-F238E27FC236}">
                <a16:creationId xmlns:a16="http://schemas.microsoft.com/office/drawing/2014/main" id="{14FB2715-EBAD-419A-816E-FAA5E5164D2B}"/>
              </a:ext>
            </a:extLst>
          </p:cNvPr>
          <p:cNvSpPr/>
          <p:nvPr/>
        </p:nvSpPr>
        <p:spPr>
          <a:xfrm>
            <a:off x="7010400" y="3200400"/>
            <a:ext cx="457200" cy="762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570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69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 Percentiles Graph: Overview</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6" name="Diagram 5">
            <a:extLst>
              <a:ext uri="{FF2B5EF4-FFF2-40B4-BE49-F238E27FC236}">
                <a16:creationId xmlns:a16="http://schemas.microsoft.com/office/drawing/2014/main" id="{F1D5B531-457D-4E24-BA96-E7A1066B52D7}"/>
              </a:ext>
            </a:extLst>
          </p:cNvPr>
          <p:cNvGraphicFramePr/>
          <p:nvPr>
            <p:extLst>
              <p:ext uri="{D42A27DB-BD31-4B8C-83A1-F6EECF244321}">
                <p14:modId xmlns:p14="http://schemas.microsoft.com/office/powerpoint/2010/main" val="421565394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14FB2715-EBAD-419A-816E-FAA5E5164D2B}"/>
              </a:ext>
            </a:extLst>
          </p:cNvPr>
          <p:cNvSpPr/>
          <p:nvPr/>
        </p:nvSpPr>
        <p:spPr>
          <a:xfrm>
            <a:off x="7010400" y="3200400"/>
            <a:ext cx="457200" cy="762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FF3216-9EFA-4BF8-BB96-C7B2538CF5E7}"/>
              </a:ext>
            </a:extLst>
          </p:cNvPr>
          <p:cNvPicPr>
            <a:picLocks noChangeAspect="1"/>
          </p:cNvPicPr>
          <p:nvPr/>
        </p:nvPicPr>
        <p:blipFill rotWithShape="1">
          <a:blip r:embed="rId7"/>
          <a:srcRect r="1666"/>
          <a:stretch/>
        </p:blipFill>
        <p:spPr>
          <a:xfrm>
            <a:off x="76200" y="2209800"/>
            <a:ext cx="8991600" cy="45720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215900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0565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4a) Percentiles Graph: Values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33AB168A-4CFB-4751-A735-6945AF884626}"/>
              </a:ext>
            </a:extLst>
          </p:cNvPr>
          <p:cNvPicPr>
            <a:picLocks noChangeAspect="1"/>
          </p:cNvPicPr>
          <p:nvPr/>
        </p:nvPicPr>
        <p:blipFill>
          <a:blip r:embed="rId2">
            <a:duotone>
              <a:schemeClr val="bg2">
                <a:shade val="45000"/>
                <a:satMod val="135000"/>
              </a:schemeClr>
              <a:prstClr val="white"/>
            </a:duotone>
          </a:blip>
          <a:stretch>
            <a:fillRect/>
          </a:stretch>
        </p:blipFill>
        <p:spPr>
          <a:xfrm>
            <a:off x="4252587" y="2775578"/>
            <a:ext cx="4672973" cy="302777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pic>
        <p:nvPicPr>
          <p:cNvPr id="12" name="Picture 11">
            <a:extLst>
              <a:ext uri="{FF2B5EF4-FFF2-40B4-BE49-F238E27FC236}">
                <a16:creationId xmlns:a16="http://schemas.microsoft.com/office/drawing/2014/main" id="{09B8BA03-D421-4599-9491-6BF92A6342AC}"/>
              </a:ext>
            </a:extLst>
          </p:cNvPr>
          <p:cNvPicPr>
            <a:picLocks noChangeAspect="1"/>
          </p:cNvPicPr>
          <p:nvPr/>
        </p:nvPicPr>
        <p:blipFill>
          <a:blip r:embed="rId3"/>
          <a:stretch>
            <a:fillRect/>
          </a:stretch>
        </p:blipFill>
        <p:spPr>
          <a:xfrm>
            <a:off x="5841049" y="4434150"/>
            <a:ext cx="849938" cy="324236"/>
          </a:xfrm>
          <a:prstGeom prst="rect">
            <a:avLst/>
          </a:prstGeom>
          <a:effectLst/>
        </p:spPr>
      </p:pic>
      <p:cxnSp>
        <p:nvCxnSpPr>
          <p:cNvPr id="14" name="Straight Connector 13">
            <a:extLst>
              <a:ext uri="{FF2B5EF4-FFF2-40B4-BE49-F238E27FC236}">
                <a16:creationId xmlns:a16="http://schemas.microsoft.com/office/drawing/2014/main" id="{13E5BDF4-15D6-4454-A64F-A3036C5A4663}"/>
              </a:ext>
            </a:extLst>
          </p:cNvPr>
          <p:cNvCxnSpPr>
            <a:cxnSpLocks/>
          </p:cNvCxnSpPr>
          <p:nvPr/>
        </p:nvCxnSpPr>
        <p:spPr>
          <a:xfrm>
            <a:off x="3505201" y="2455783"/>
            <a:ext cx="2666999" cy="2107391"/>
          </a:xfrm>
          <a:prstGeom prst="line">
            <a:avLst/>
          </a:prstGeom>
          <a:ln w="19050"/>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CFC008-4C2C-41AB-91CD-7CF2272F1731}"/>
              </a:ext>
            </a:extLst>
          </p:cNvPr>
          <p:cNvCxnSpPr>
            <a:cxnSpLocks/>
          </p:cNvCxnSpPr>
          <p:nvPr/>
        </p:nvCxnSpPr>
        <p:spPr>
          <a:xfrm>
            <a:off x="3505201" y="3657601"/>
            <a:ext cx="2666999" cy="905573"/>
          </a:xfrm>
          <a:prstGeom prst="line">
            <a:avLst/>
          </a:prstGeom>
          <a:ln w="190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7BAD7E-5AF3-4AA1-9EA3-46EF477A874A}"/>
              </a:ext>
            </a:extLst>
          </p:cNvPr>
          <p:cNvSpPr/>
          <p:nvPr/>
        </p:nvSpPr>
        <p:spPr>
          <a:xfrm>
            <a:off x="216863" y="3772023"/>
            <a:ext cx="3669337" cy="3277820"/>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Hover over the percentile bars in order to see the indicator pop-up box</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See values for:</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Hospital’s Indicator Value</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Hospital’s Percentile</a:t>
            </a:r>
          </a:p>
          <a:p>
            <a:pPr marL="812800" lvl="1"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State/National Median</a:t>
            </a: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pic>
        <p:nvPicPr>
          <p:cNvPr id="4" name="Picture 3">
            <a:extLst>
              <a:ext uri="{FF2B5EF4-FFF2-40B4-BE49-F238E27FC236}">
                <a16:creationId xmlns:a16="http://schemas.microsoft.com/office/drawing/2014/main" id="{E30AC1ED-9C22-4DAC-9A69-6EAB13AFC633}"/>
              </a:ext>
            </a:extLst>
          </p:cNvPr>
          <p:cNvPicPr>
            <a:picLocks noChangeAspect="1"/>
          </p:cNvPicPr>
          <p:nvPr/>
        </p:nvPicPr>
        <p:blipFill>
          <a:blip r:embed="rId3"/>
          <a:stretch>
            <a:fillRect/>
          </a:stretch>
        </p:blipFill>
        <p:spPr>
          <a:xfrm>
            <a:off x="354804" y="2422689"/>
            <a:ext cx="3237148" cy="1234912"/>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graphicFrame>
        <p:nvGraphicFramePr>
          <p:cNvPr id="10" name="Diagram 9">
            <a:extLst>
              <a:ext uri="{FF2B5EF4-FFF2-40B4-BE49-F238E27FC236}">
                <a16:creationId xmlns:a16="http://schemas.microsoft.com/office/drawing/2014/main" id="{F018A1DD-732A-4013-B1C6-7D3CF049BCE6}"/>
              </a:ext>
            </a:extLst>
          </p:cNvPr>
          <p:cNvGraphicFramePr/>
          <p:nvPr>
            <p:extLst>
              <p:ext uri="{D42A27DB-BD31-4B8C-83A1-F6EECF244321}">
                <p14:modId xmlns:p14="http://schemas.microsoft.com/office/powerpoint/2010/main" val="676983330"/>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6256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38422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4b) Percentiles Graph: Side Bars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pic>
        <p:nvPicPr>
          <p:cNvPr id="2" name="Picture 1">
            <a:extLst>
              <a:ext uri="{FF2B5EF4-FFF2-40B4-BE49-F238E27FC236}">
                <a16:creationId xmlns:a16="http://schemas.microsoft.com/office/drawing/2014/main" id="{3F8F4B88-A5D9-434B-9DBA-D6B80C98F5D9}"/>
              </a:ext>
            </a:extLst>
          </p:cNvPr>
          <p:cNvPicPr>
            <a:picLocks noChangeAspect="1"/>
          </p:cNvPicPr>
          <p:nvPr/>
        </p:nvPicPr>
        <p:blipFill>
          <a:blip r:embed="rId2"/>
          <a:stretch>
            <a:fillRect/>
          </a:stretch>
        </p:blipFill>
        <p:spPr>
          <a:xfrm>
            <a:off x="762000" y="2057400"/>
            <a:ext cx="1407227" cy="470206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8" name="Callout: Line with No Border 7">
            <a:extLst>
              <a:ext uri="{FF2B5EF4-FFF2-40B4-BE49-F238E27FC236}">
                <a16:creationId xmlns:a16="http://schemas.microsoft.com/office/drawing/2014/main" id="{DF34D8CD-3223-48B4-BB5C-7B013C2638E9}"/>
              </a:ext>
            </a:extLst>
          </p:cNvPr>
          <p:cNvSpPr/>
          <p:nvPr/>
        </p:nvSpPr>
        <p:spPr>
          <a:xfrm flipH="1">
            <a:off x="3302000" y="1988236"/>
            <a:ext cx="2667000" cy="488859"/>
          </a:xfrm>
          <a:prstGeom prst="callout1">
            <a:avLst>
              <a:gd name="adj1" fmla="val 60316"/>
              <a:gd name="adj2" fmla="val 100073"/>
              <a:gd name="adj3" fmla="val 66778"/>
              <a:gd name="adj4" fmla="val 151125"/>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Select a Specific State or All CAHs</a:t>
            </a:r>
          </a:p>
        </p:txBody>
      </p:sp>
      <p:sp>
        <p:nvSpPr>
          <p:cNvPr id="9" name="Callout: Line with No Border 8">
            <a:extLst>
              <a:ext uri="{FF2B5EF4-FFF2-40B4-BE49-F238E27FC236}">
                <a16:creationId xmlns:a16="http://schemas.microsoft.com/office/drawing/2014/main" id="{373007D9-B95D-4CBB-A6EB-1CB8A1A0F502}"/>
              </a:ext>
            </a:extLst>
          </p:cNvPr>
          <p:cNvSpPr/>
          <p:nvPr/>
        </p:nvSpPr>
        <p:spPr>
          <a:xfrm flipH="1">
            <a:off x="3302000" y="2815186"/>
            <a:ext cx="2667000" cy="488859"/>
          </a:xfrm>
          <a:prstGeom prst="callout1">
            <a:avLst>
              <a:gd name="adj1" fmla="val 60316"/>
              <a:gd name="adj2" fmla="val 100073"/>
              <a:gd name="adj3" fmla="val 66778"/>
              <a:gd name="adj4" fmla="val 152425"/>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Change the Data Year</a:t>
            </a:r>
          </a:p>
        </p:txBody>
      </p:sp>
      <p:sp>
        <p:nvSpPr>
          <p:cNvPr id="11" name="Callout: Line with No Border 10">
            <a:extLst>
              <a:ext uri="{FF2B5EF4-FFF2-40B4-BE49-F238E27FC236}">
                <a16:creationId xmlns:a16="http://schemas.microsoft.com/office/drawing/2014/main" id="{AF6F5EB8-BF94-4E05-BC65-127A7AE06EAC}"/>
              </a:ext>
            </a:extLst>
          </p:cNvPr>
          <p:cNvSpPr/>
          <p:nvPr/>
        </p:nvSpPr>
        <p:spPr>
          <a:xfrm flipH="1">
            <a:off x="3302000" y="3595278"/>
            <a:ext cx="2667000" cy="598438"/>
          </a:xfrm>
          <a:prstGeom prst="callout1">
            <a:avLst>
              <a:gd name="adj1" fmla="val 60316"/>
              <a:gd name="adj2" fmla="val 100073"/>
              <a:gd name="adj3" fmla="val 66778"/>
              <a:gd name="adj4" fmla="val 152425"/>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Display More or Fewer Indicator Types</a:t>
            </a:r>
          </a:p>
        </p:txBody>
      </p:sp>
      <p:sp>
        <p:nvSpPr>
          <p:cNvPr id="12" name="Callout: Line with No Border 11">
            <a:extLst>
              <a:ext uri="{FF2B5EF4-FFF2-40B4-BE49-F238E27FC236}">
                <a16:creationId xmlns:a16="http://schemas.microsoft.com/office/drawing/2014/main" id="{DBE9FCB9-4296-418F-8F03-F055C54BF694}"/>
              </a:ext>
            </a:extLst>
          </p:cNvPr>
          <p:cNvSpPr/>
          <p:nvPr/>
        </p:nvSpPr>
        <p:spPr>
          <a:xfrm flipH="1">
            <a:off x="3302000" y="5393226"/>
            <a:ext cx="2667000" cy="488859"/>
          </a:xfrm>
          <a:prstGeom prst="callout1">
            <a:avLst>
              <a:gd name="adj1" fmla="val 60316"/>
              <a:gd name="adj2" fmla="val 100073"/>
              <a:gd name="adj3" fmla="val 66778"/>
              <a:gd name="adj4" fmla="val 152425"/>
            </a:avLst>
          </a:prstGeom>
          <a:ln/>
          <a:effectLst>
            <a:outerShdw blurRad="50800" dist="38100" dir="5400000" algn="t"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Alter or Save Your Graph</a:t>
            </a:r>
          </a:p>
        </p:txBody>
      </p:sp>
      <p:graphicFrame>
        <p:nvGraphicFramePr>
          <p:cNvPr id="14" name="Diagram 13">
            <a:extLst>
              <a:ext uri="{FF2B5EF4-FFF2-40B4-BE49-F238E27FC236}">
                <a16:creationId xmlns:a16="http://schemas.microsoft.com/office/drawing/2014/main" id="{EBE57BC2-25F1-4B96-A768-BAD0A26D6702}"/>
              </a:ext>
            </a:extLst>
          </p:cNvPr>
          <p:cNvGraphicFramePr/>
          <p:nvPr>
            <p:extLst>
              <p:ext uri="{D42A27DB-BD31-4B8C-83A1-F6EECF244321}">
                <p14:modId xmlns:p14="http://schemas.microsoft.com/office/powerpoint/2010/main" val="388288372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7997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946C3752-B431-4CCC-9B30-7553D3B8F482}"/>
              </a:ext>
            </a:extLst>
          </p:cNvPr>
          <p:cNvSpPr txBox="1">
            <a:spLocks/>
          </p:cNvSpPr>
          <p:nvPr/>
        </p:nvSpPr>
        <p:spPr>
          <a:xfrm>
            <a:off x="150462" y="2362200"/>
            <a:ext cx="8773160" cy="1872949"/>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5</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Downloading Data Tool</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aphicFrame>
        <p:nvGraphicFramePr>
          <p:cNvPr id="14" name="Diagram 13">
            <a:extLst>
              <a:ext uri="{FF2B5EF4-FFF2-40B4-BE49-F238E27FC236}">
                <a16:creationId xmlns:a16="http://schemas.microsoft.com/office/drawing/2014/main" id="{2E2BCB25-BCA0-41FA-B9A9-E958ACE81903}"/>
              </a:ext>
            </a:extLst>
          </p:cNvPr>
          <p:cNvGraphicFramePr/>
          <p:nvPr>
            <p:extLst>
              <p:ext uri="{D42A27DB-BD31-4B8C-83A1-F6EECF244321}">
                <p14:modId xmlns:p14="http://schemas.microsoft.com/office/powerpoint/2010/main" val="367231900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92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7560EAB-54AE-4BC9-AB1A-3793A2858912}"/>
              </a:ext>
            </a:extLst>
          </p:cNvPr>
          <p:cNvSpPr txBox="1">
            <a:spLocks/>
          </p:cNvSpPr>
          <p:nvPr/>
        </p:nvSpPr>
        <p:spPr>
          <a:xfrm>
            <a:off x="152400" y="2406604"/>
            <a:ext cx="8773160" cy="193450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1</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Introduction to CAHMPAS</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aphicFrame>
        <p:nvGraphicFramePr>
          <p:cNvPr id="5" name="Diagram 4">
            <a:extLst>
              <a:ext uri="{FF2B5EF4-FFF2-40B4-BE49-F238E27FC236}">
                <a16:creationId xmlns:a16="http://schemas.microsoft.com/office/drawing/2014/main" id="{35469085-8E48-45DE-ABAB-F1920F3C4DF5}"/>
              </a:ext>
            </a:extLst>
          </p:cNvPr>
          <p:cNvGraphicFramePr/>
          <p:nvPr>
            <p:extLst>
              <p:ext uri="{D42A27DB-BD31-4B8C-83A1-F6EECF244321}">
                <p14:modId xmlns:p14="http://schemas.microsoft.com/office/powerpoint/2010/main" val="178653305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0883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87000"/>
          </a:schemeClr>
        </a:solidFill>
        <a:effectLst/>
      </p:bgPr>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4596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Select Reporting Tool </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6417" y="2286000"/>
            <a:ext cx="3187700" cy="253915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panose="020B0502040204020203" pitchFamily="34" charset="0"/>
                <a:cs typeface="Segoe UI" panose="020B0502040204020203" pitchFamily="34" charset="0"/>
              </a:rPr>
              <a:t>Allows us to download the data displayed in the CAHMPAS charts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panose="020B0502040204020203" pitchFamily="34" charset="0"/>
                <a:cs typeface="Segoe UI" panose="020B0502040204020203" pitchFamily="34" charset="0"/>
              </a:rPr>
              <a:t>Scroll down below the three graph types</a:t>
            </a:r>
            <a:endParaRPr lang="en-US" dirty="0">
              <a:solidFill>
                <a:schemeClr val="tx2"/>
              </a:solidFill>
              <a:latin typeface="Segoe UI" panose="020B0502040204020203" pitchFamily="34" charset="0"/>
              <a:cs typeface="Segoe UI" panose="020B0502040204020203" pitchFamily="34" charset="0"/>
            </a:endParaRPr>
          </a:p>
          <a:p>
            <a:pPr marL="355600" indent="-342900">
              <a:spcBef>
                <a:spcPts val="865"/>
              </a:spcBef>
              <a:buClr>
                <a:srgbClr val="003768"/>
              </a:buClr>
              <a:buFont typeface="Arial"/>
              <a:buChar char="•"/>
              <a:tabLst>
                <a:tab pos="354965" algn="l"/>
                <a:tab pos="355600" algn="l"/>
              </a:tabLst>
            </a:pPr>
            <a:r>
              <a:rPr lang="en-US" dirty="0">
                <a:solidFill>
                  <a:schemeClr val="tx2"/>
                </a:solidFill>
                <a:latin typeface="Segoe UI" panose="020B0502040204020203" pitchFamily="34" charset="0"/>
                <a:cs typeface="Segoe UI" panose="020B0502040204020203" pitchFamily="34" charset="0"/>
              </a:rPr>
              <a:t>Select the yellow highlighted reporting button</a:t>
            </a:r>
          </a:p>
        </p:txBody>
      </p:sp>
      <p:graphicFrame>
        <p:nvGraphicFramePr>
          <p:cNvPr id="15" name="Diagram 14">
            <a:extLst>
              <a:ext uri="{FF2B5EF4-FFF2-40B4-BE49-F238E27FC236}">
                <a16:creationId xmlns:a16="http://schemas.microsoft.com/office/drawing/2014/main" id="{2780DB81-5B8C-49F5-B8DA-989FFB278922}"/>
              </a:ext>
            </a:extLst>
          </p:cNvPr>
          <p:cNvGraphicFramePr/>
          <p:nvPr>
            <p:extLst>
              <p:ext uri="{D42A27DB-BD31-4B8C-83A1-F6EECF244321}">
                <p14:modId xmlns:p14="http://schemas.microsoft.com/office/powerpoint/2010/main" val="2444343288"/>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412F229D-1420-4157-A891-4C1C20716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2110611"/>
            <a:ext cx="4832503" cy="3932689"/>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a:extLst>
              <a:ext uri="{FF2B5EF4-FFF2-40B4-BE49-F238E27FC236}">
                <a16:creationId xmlns:a16="http://schemas.microsoft.com/office/drawing/2014/main" id="{32F86739-EDCA-4613-978C-250F9B2FDB48}"/>
              </a:ext>
            </a:extLst>
          </p:cNvPr>
          <p:cNvSpPr/>
          <p:nvPr/>
        </p:nvSpPr>
        <p:spPr>
          <a:xfrm>
            <a:off x="6073851" y="5664200"/>
            <a:ext cx="457200" cy="1270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844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688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 Report Generator </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13" name="Rectangle 12">
            <a:extLst>
              <a:ext uri="{FF2B5EF4-FFF2-40B4-BE49-F238E27FC236}">
                <a16:creationId xmlns:a16="http://schemas.microsoft.com/office/drawing/2014/main" id="{61CA657F-02C3-4F17-B2F1-DBEF7BE8631F}"/>
              </a:ext>
            </a:extLst>
          </p:cNvPr>
          <p:cNvSpPr/>
          <p:nvPr/>
        </p:nvSpPr>
        <p:spPr>
          <a:xfrm>
            <a:off x="546415" y="2286000"/>
            <a:ext cx="4025585" cy="3600986"/>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You may choose to filter the data for your hospitals before download</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a state</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a net patient revenue</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whether the hospitals will have:</a:t>
            </a:r>
          </a:p>
          <a:p>
            <a:pPr marL="812800" lvl="1" indent="-342900">
              <a:buClr>
                <a:srgbClr val="003768"/>
              </a:buClr>
              <a:buFont typeface="Arial"/>
              <a:buChar char="•"/>
              <a:tabLst>
                <a:tab pos="354965" algn="l"/>
                <a:tab pos="355600" algn="l"/>
              </a:tabLst>
            </a:pPr>
            <a:r>
              <a:rPr lang="en-US" dirty="0">
                <a:solidFill>
                  <a:srgbClr val="003768"/>
                </a:solidFill>
                <a:latin typeface="Segoe UI"/>
                <a:cs typeface="Segoe UI"/>
              </a:rPr>
              <a:t>Rural health clinics</a:t>
            </a:r>
          </a:p>
          <a:p>
            <a:pPr marL="812800" lvl="1" indent="-342900">
              <a:buClr>
                <a:srgbClr val="003768"/>
              </a:buClr>
              <a:buFont typeface="Arial"/>
              <a:buChar char="•"/>
              <a:tabLst>
                <a:tab pos="354965" algn="l"/>
                <a:tab pos="355600" algn="l"/>
              </a:tabLst>
            </a:pPr>
            <a:r>
              <a:rPr lang="en-US" dirty="0">
                <a:solidFill>
                  <a:srgbClr val="003768"/>
                </a:solidFill>
                <a:latin typeface="Segoe UI"/>
                <a:cs typeface="Segoe UI"/>
              </a:rPr>
              <a:t>Long-term care provisions</a:t>
            </a:r>
          </a:p>
          <a:p>
            <a:pPr marL="812800" lvl="1" indent="-342900">
              <a:buClr>
                <a:srgbClr val="003768"/>
              </a:buClr>
              <a:buFont typeface="Arial"/>
              <a:buChar char="•"/>
              <a:tabLst>
                <a:tab pos="354965" algn="l"/>
                <a:tab pos="355600" algn="l"/>
              </a:tabLst>
            </a:pPr>
            <a:r>
              <a:rPr lang="en-US" dirty="0">
                <a:solidFill>
                  <a:srgbClr val="003768"/>
                </a:solidFill>
                <a:latin typeface="Segoe UI"/>
                <a:cs typeface="Segoe UI"/>
              </a:rPr>
              <a:t>Government ownership</a:t>
            </a:r>
          </a:p>
          <a:p>
            <a:pPr marL="355600" indent="-342900">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Choose the years of data</a:t>
            </a:r>
            <a:endParaRPr lang="en-US" dirty="0">
              <a:solidFill>
                <a:schemeClr val="tx2"/>
              </a:solidFill>
            </a:endParaRPr>
          </a:p>
        </p:txBody>
      </p:sp>
      <p:pic>
        <p:nvPicPr>
          <p:cNvPr id="9" name="Picture 8">
            <a:extLst>
              <a:ext uri="{FF2B5EF4-FFF2-40B4-BE49-F238E27FC236}">
                <a16:creationId xmlns:a16="http://schemas.microsoft.com/office/drawing/2014/main" id="{72E2EC27-75CC-40BA-8B71-393C9AE7F48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8200" y="2315242"/>
            <a:ext cx="4141470" cy="3328035"/>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graphicFrame>
        <p:nvGraphicFramePr>
          <p:cNvPr id="15" name="Diagram 14">
            <a:extLst>
              <a:ext uri="{FF2B5EF4-FFF2-40B4-BE49-F238E27FC236}">
                <a16:creationId xmlns:a16="http://schemas.microsoft.com/office/drawing/2014/main" id="{C6C633FE-D3AA-49ED-A440-82380FA419B4}"/>
              </a:ext>
            </a:extLst>
          </p:cNvPr>
          <p:cNvGraphicFramePr/>
          <p:nvPr>
            <p:extLst>
              <p:ext uri="{D42A27DB-BD31-4B8C-83A1-F6EECF244321}">
                <p14:modId xmlns:p14="http://schemas.microsoft.com/office/powerpoint/2010/main" val="2444343288"/>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32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688263"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 Data Report</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13" name="Rectangle 12">
            <a:extLst>
              <a:ext uri="{FF2B5EF4-FFF2-40B4-BE49-F238E27FC236}">
                <a16:creationId xmlns:a16="http://schemas.microsoft.com/office/drawing/2014/main" id="{61CA657F-02C3-4F17-B2F1-DBEF7BE8631F}"/>
              </a:ext>
            </a:extLst>
          </p:cNvPr>
          <p:cNvSpPr/>
          <p:nvPr/>
        </p:nvSpPr>
        <p:spPr>
          <a:xfrm>
            <a:off x="541337" y="2177297"/>
            <a:ext cx="8292784" cy="76174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Data is displayed on the “Hospitals” tab</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A list of finance indicator definitions is provided on the “Indicators” tab</a:t>
            </a:r>
            <a:endParaRPr lang="en-US" dirty="0">
              <a:solidFill>
                <a:schemeClr val="tx2"/>
              </a:solidFill>
            </a:endParaRPr>
          </a:p>
        </p:txBody>
      </p:sp>
      <p:pic>
        <p:nvPicPr>
          <p:cNvPr id="2" name="Picture 1">
            <a:extLst>
              <a:ext uri="{FF2B5EF4-FFF2-40B4-BE49-F238E27FC236}">
                <a16:creationId xmlns:a16="http://schemas.microsoft.com/office/drawing/2014/main" id="{479C6579-9E9C-4908-95CF-A754AB8F5D50}"/>
              </a:ext>
            </a:extLst>
          </p:cNvPr>
          <p:cNvPicPr>
            <a:picLocks noChangeAspect="1"/>
          </p:cNvPicPr>
          <p:nvPr/>
        </p:nvPicPr>
        <p:blipFill rotWithShape="1">
          <a:blip r:embed="rId2"/>
          <a:srcRect t="16561" r="6755"/>
          <a:stretch/>
        </p:blipFill>
        <p:spPr>
          <a:xfrm>
            <a:off x="114417" y="3031252"/>
            <a:ext cx="8896233" cy="3706992"/>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graphicFrame>
        <p:nvGraphicFramePr>
          <p:cNvPr id="15" name="Diagram 14">
            <a:extLst>
              <a:ext uri="{FF2B5EF4-FFF2-40B4-BE49-F238E27FC236}">
                <a16:creationId xmlns:a16="http://schemas.microsoft.com/office/drawing/2014/main" id="{7E808209-BA54-467E-BBA6-B4DEE73AADFA}"/>
              </a:ext>
            </a:extLst>
          </p:cNvPr>
          <p:cNvGraphicFramePr/>
          <p:nvPr>
            <p:extLst>
              <p:ext uri="{D42A27DB-BD31-4B8C-83A1-F6EECF244321}">
                <p14:modId xmlns:p14="http://schemas.microsoft.com/office/powerpoint/2010/main" val="2474251922"/>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218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8E573E28-D909-4E4E-BF82-F3D73FF781CE}"/>
              </a:ext>
            </a:extLst>
          </p:cNvPr>
          <p:cNvSpPr txBox="1">
            <a:spLocks/>
          </p:cNvSpPr>
          <p:nvPr/>
        </p:nvSpPr>
        <p:spPr>
          <a:xfrm>
            <a:off x="150462" y="2362200"/>
            <a:ext cx="8773160" cy="1872949"/>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6</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Financial Distress Index</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aphicFrame>
        <p:nvGraphicFramePr>
          <p:cNvPr id="14" name="Diagram 13">
            <a:extLst>
              <a:ext uri="{FF2B5EF4-FFF2-40B4-BE49-F238E27FC236}">
                <a16:creationId xmlns:a16="http://schemas.microsoft.com/office/drawing/2014/main" id="{15AF1BD3-0B47-4D0F-8242-C0A0E830DC56}"/>
              </a:ext>
            </a:extLst>
          </p:cNvPr>
          <p:cNvGraphicFramePr/>
          <p:nvPr>
            <p:extLst>
              <p:ext uri="{D42A27DB-BD31-4B8C-83A1-F6EECF244321}">
                <p14:modId xmlns:p14="http://schemas.microsoft.com/office/powerpoint/2010/main" val="2598571967"/>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748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8160351" cy="1367682"/>
          </a:xfrm>
          <a:prstGeom prst="rect">
            <a:avLst/>
          </a:prstGeom>
        </p:spPr>
        <p:txBody>
          <a:bodyPr vert="horz" wrap="square" lIns="0" tIns="13335" rIns="0" bIns="0" rtlCol="0">
            <a:spAutoFit/>
          </a:bodyPr>
          <a:lstStyle>
            <a:lvl1pPr>
              <a:defRPr>
                <a:latin typeface="+mj-lt"/>
                <a:ea typeface="+mj-ea"/>
                <a:cs typeface="+mj-cs"/>
              </a:defRPr>
            </a:lvl1pPr>
          </a:lstStyle>
          <a:p>
            <a:pPr marL="685800" marR="5080" indent="-67310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Select the Financial Distress Index Tool</a:t>
            </a:r>
          </a:p>
        </p:txBody>
      </p:sp>
      <p:sp>
        <p:nvSpPr>
          <p:cNvPr id="10" name="Rectangle 9">
            <a:extLst>
              <a:ext uri="{FF2B5EF4-FFF2-40B4-BE49-F238E27FC236}">
                <a16:creationId xmlns:a16="http://schemas.microsoft.com/office/drawing/2014/main" id="{1B374862-6B99-48B7-BC10-14BC21185EFE}"/>
              </a:ext>
            </a:extLst>
          </p:cNvPr>
          <p:cNvSpPr/>
          <p:nvPr/>
        </p:nvSpPr>
        <p:spPr>
          <a:xfrm>
            <a:off x="541337" y="2286000"/>
            <a:ext cx="3873500" cy="1154162"/>
          </a:xfrm>
          <a:prstGeom prst="rect">
            <a:avLst/>
          </a:prstGeom>
        </p:spPr>
        <p:txBody>
          <a:bodyPr wrap="square">
            <a:spAutoFit/>
          </a:bodyPr>
          <a:lstStyle/>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sp>
        <p:nvSpPr>
          <p:cNvPr id="13" name="Rectangle 12">
            <a:extLst>
              <a:ext uri="{FF2B5EF4-FFF2-40B4-BE49-F238E27FC236}">
                <a16:creationId xmlns:a16="http://schemas.microsoft.com/office/drawing/2014/main" id="{61CA657F-02C3-4F17-B2F1-DBEF7BE8631F}"/>
              </a:ext>
            </a:extLst>
          </p:cNvPr>
          <p:cNvSpPr/>
          <p:nvPr/>
        </p:nvSpPr>
        <p:spPr>
          <a:xfrm>
            <a:off x="740883" y="2835599"/>
            <a:ext cx="3644585" cy="2931572"/>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Another feature of CAHMPAS is the Financial Distress Index.</a:t>
            </a:r>
          </a:p>
          <a:p>
            <a:pPr marL="355600" indent="-342900">
              <a:lnSpc>
                <a:spcPct val="100000"/>
              </a:lnSpc>
              <a:spcBef>
                <a:spcPts val="865"/>
              </a:spcBef>
              <a:buClr>
                <a:srgbClr val="003768"/>
              </a:buClr>
              <a:buFont typeface="Arial"/>
              <a:buChar char="•"/>
              <a:tabLst>
                <a:tab pos="354965" algn="l"/>
                <a:tab pos="355600" algn="l"/>
              </a:tabLst>
            </a:pPr>
            <a:r>
              <a:rPr lang="en-US" dirty="0">
                <a:solidFill>
                  <a:schemeClr val="accent1">
                    <a:lumMod val="50000"/>
                  </a:schemeClr>
                </a:solidFill>
                <a:latin typeface="Segoe UI"/>
                <a:cs typeface="Segoe UI"/>
              </a:rPr>
              <a:t>The Financial Distress Index Model (FDI) predicts the probability of rural hospital financial distress and subsequent closure within two years.</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Select Financial Distress Index</a:t>
            </a:r>
          </a:p>
          <a:p>
            <a:pPr marL="12700">
              <a:lnSpc>
                <a:spcPct val="100000"/>
              </a:lnSpc>
              <a:spcBef>
                <a:spcPts val="865"/>
              </a:spcBef>
              <a:buClr>
                <a:srgbClr val="003768"/>
              </a:buClr>
              <a:tabLst>
                <a:tab pos="354965" algn="l"/>
                <a:tab pos="355600" algn="l"/>
              </a:tabLst>
            </a:pPr>
            <a:endParaRPr lang="en-US" dirty="0">
              <a:solidFill>
                <a:srgbClr val="003768"/>
              </a:solidFill>
              <a:latin typeface="Segoe UI"/>
              <a:cs typeface="Segoe UI"/>
            </a:endParaRPr>
          </a:p>
        </p:txBody>
      </p:sp>
      <p:pic>
        <p:nvPicPr>
          <p:cNvPr id="18" name="Picture 17"/>
          <p:cNvPicPr>
            <a:picLocks noChangeAspect="1"/>
          </p:cNvPicPr>
          <p:nvPr/>
        </p:nvPicPr>
        <p:blipFill rotWithShape="1">
          <a:blip r:embed="rId2"/>
          <a:srcRect l="1536" t="29166" r="55671"/>
          <a:stretch/>
        </p:blipFill>
        <p:spPr>
          <a:xfrm>
            <a:off x="4808395" y="2286000"/>
            <a:ext cx="3873501" cy="3375961"/>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
        <p:nvSpPr>
          <p:cNvPr id="19" name="Rectangle 18">
            <a:extLst>
              <a:ext uri="{FF2B5EF4-FFF2-40B4-BE49-F238E27FC236}">
                <a16:creationId xmlns:a16="http://schemas.microsoft.com/office/drawing/2014/main" id="{32F86739-EDCA-4613-978C-250F9B2FDB48}"/>
              </a:ext>
            </a:extLst>
          </p:cNvPr>
          <p:cNvSpPr/>
          <p:nvPr/>
        </p:nvSpPr>
        <p:spPr>
          <a:xfrm>
            <a:off x="6440345" y="5181600"/>
            <a:ext cx="609600" cy="152400"/>
          </a:xfrm>
          <a:prstGeom prst="rect">
            <a:avLst/>
          </a:prstGeom>
          <a:solidFill>
            <a:srgbClr val="FFFF00">
              <a:alpha val="34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Diagram 24">
            <a:extLst>
              <a:ext uri="{FF2B5EF4-FFF2-40B4-BE49-F238E27FC236}">
                <a16:creationId xmlns:a16="http://schemas.microsoft.com/office/drawing/2014/main" id="{2BC567BB-B55C-42A6-A08E-827D9F32734A}"/>
              </a:ext>
            </a:extLst>
          </p:cNvPr>
          <p:cNvGraphicFramePr/>
          <p:nvPr>
            <p:extLst>
              <p:ext uri="{D42A27DB-BD31-4B8C-83A1-F6EECF244321}">
                <p14:modId xmlns:p14="http://schemas.microsoft.com/office/powerpoint/2010/main" val="847921110"/>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A98B7BD8-C7BD-124B-A113-4571CAE8F28E}"/>
              </a:ext>
            </a:extLst>
          </p:cNvPr>
          <p:cNvSpPr/>
          <p:nvPr/>
        </p:nvSpPr>
        <p:spPr>
          <a:xfrm>
            <a:off x="25730" y="5993535"/>
            <a:ext cx="5257800" cy="738664"/>
          </a:xfrm>
          <a:prstGeom prst="rect">
            <a:avLst/>
          </a:prstGeom>
        </p:spPr>
        <p:txBody>
          <a:bodyPr wrap="square">
            <a:spAutoFit/>
          </a:bodyPr>
          <a:lstStyle/>
          <a:p>
            <a:pPr marL="12700">
              <a:spcBef>
                <a:spcPts val="865"/>
              </a:spcBef>
              <a:buClr>
                <a:srgbClr val="003768"/>
              </a:buClr>
              <a:tabLst>
                <a:tab pos="354965" algn="l"/>
                <a:tab pos="355600" algn="l"/>
              </a:tabLst>
            </a:pPr>
            <a:r>
              <a:rPr lang="en-US" sz="1400" dirty="0">
                <a:solidFill>
                  <a:schemeClr val="tx2"/>
                </a:solidFill>
                <a:latin typeface="Segoe UI" panose="020B0502040204020203" pitchFamily="34" charset="0"/>
                <a:cs typeface="Segoe UI" panose="020B0502040204020203" pitchFamily="34" charset="0"/>
              </a:rPr>
              <a:t>For more info on how the model works, read: GM Holmes, BG Kaufman and GH Pink. </a:t>
            </a:r>
            <a:r>
              <a:rPr lang="en-US" sz="1400" dirty="0">
                <a:solidFill>
                  <a:schemeClr val="tx2"/>
                </a:solidFill>
                <a:latin typeface="Segoe UI" panose="020B0502040204020203" pitchFamily="34" charset="0"/>
                <a:cs typeface="Segoe UI" panose="020B0502040204020203" pitchFamily="34" charset="0"/>
                <a:hlinkClick r:id="rId8"/>
              </a:rPr>
              <a:t>Predicting Financial Distress in Rural Hospitals</a:t>
            </a:r>
            <a:r>
              <a:rPr lang="en-US" sz="1400" dirty="0">
                <a:solidFill>
                  <a:schemeClr val="tx2"/>
                </a:solidFill>
                <a:latin typeface="Segoe UI" panose="020B0502040204020203" pitchFamily="34" charset="0"/>
                <a:cs typeface="Segoe UI" panose="020B0502040204020203" pitchFamily="34" charset="0"/>
              </a:rPr>
              <a:t>, Journal of Rural Health, Summer 2017;33(3):239-249.</a:t>
            </a:r>
          </a:p>
        </p:txBody>
      </p:sp>
    </p:spTree>
    <p:extLst>
      <p:ext uri="{BB962C8B-B14F-4D97-AF65-F5344CB8AC3E}">
        <p14:creationId xmlns:p14="http://schemas.microsoft.com/office/powerpoint/2010/main" val="1744598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381000" y="1250859"/>
            <a:ext cx="7688263" cy="690574"/>
          </a:xfrm>
          <a:prstGeom prst="rect">
            <a:avLst/>
          </a:prstGeom>
        </p:spPr>
        <p:txBody>
          <a:bodyPr vert="horz" wrap="square" lIns="0" tIns="13335" rIns="0" bIns="0" rtlCol="0">
            <a:spAutoFit/>
          </a:bodyPr>
          <a:lstStyle>
            <a:lvl1pPr>
              <a:defRPr>
                <a:latin typeface="+mj-lt"/>
                <a:ea typeface="+mj-ea"/>
                <a:cs typeface="+mj-cs"/>
              </a:defRPr>
            </a:lvl1pPr>
          </a:lstStyle>
          <a:p>
            <a:pPr marL="688975" marR="5080" indent="-676275"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 FDI: Overview</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aphicFrame>
        <p:nvGraphicFramePr>
          <p:cNvPr id="12" name="Diagram 11">
            <a:extLst>
              <a:ext uri="{FF2B5EF4-FFF2-40B4-BE49-F238E27FC236}">
                <a16:creationId xmlns:a16="http://schemas.microsoft.com/office/drawing/2014/main" id="{D054F2C1-B2F4-41C6-9246-1977C401C06C}"/>
              </a:ext>
            </a:extLst>
          </p:cNvPr>
          <p:cNvGraphicFramePr/>
          <p:nvPr>
            <p:extLst>
              <p:ext uri="{D42A27DB-BD31-4B8C-83A1-F6EECF244321}">
                <p14:modId xmlns:p14="http://schemas.microsoft.com/office/powerpoint/2010/main" val="4004089323"/>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81000" y="2181285"/>
            <a:ext cx="3352800" cy="3993401"/>
          </a:xfrm>
          <a:prstGeom prst="rect">
            <a:avLst/>
          </a:prstGeom>
          <a:noFill/>
        </p:spPr>
        <p:txBody>
          <a:bodyPr wrap="square" rtlCol="0">
            <a:spAutoFit/>
          </a:bodyPr>
          <a:lstStyle/>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The FDI Model results categorize hospitals into one of four risk categories: </a:t>
            </a:r>
          </a:p>
          <a:p>
            <a:pPr marL="738188" lvl="2" indent="-271463">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low (green)</a:t>
            </a:r>
          </a:p>
          <a:p>
            <a:pPr marL="738188" lvl="2" indent="-271463">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medium-low (yellow) </a:t>
            </a:r>
          </a:p>
          <a:p>
            <a:pPr marL="738188" lvl="2" indent="-271463">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medium-high (orange) </a:t>
            </a:r>
          </a:p>
          <a:p>
            <a:pPr marL="738188" lvl="2" indent="-271463">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high (red)</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Risk categories are presented by year, with the current year blank (grey).</a:t>
            </a:r>
          </a:p>
          <a:p>
            <a:endParaRPr lang="en-US" dirty="0">
              <a:solidFill>
                <a:schemeClr val="tx2"/>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endParaRPr lang="en-US" dirty="0">
              <a:solidFill>
                <a:schemeClr val="tx2"/>
              </a:solidFill>
              <a:latin typeface="Segoe UI" panose="020B0502040204020203" pitchFamily="34" charset="0"/>
              <a:cs typeface="Segoe UI" panose="020B0502040204020203" pitchFamily="34" charset="0"/>
            </a:endParaRPr>
          </a:p>
        </p:txBody>
      </p:sp>
      <p:sp>
        <p:nvSpPr>
          <p:cNvPr id="8" name="TextBox 7"/>
          <p:cNvSpPr txBox="1"/>
          <p:nvPr/>
        </p:nvSpPr>
        <p:spPr>
          <a:xfrm>
            <a:off x="4581525" y="5181600"/>
            <a:ext cx="2278505" cy="762745"/>
          </a:xfrm>
          <a:prstGeom prst="rect">
            <a:avLst/>
          </a:prstGeom>
          <a:noFill/>
        </p:spPr>
        <p:txBody>
          <a:bodyPr wrap="square" rtlCol="0">
            <a:spAutoFit/>
          </a:bodyPr>
          <a:lstStyle/>
          <a:p>
            <a:pPr algn="ctr"/>
            <a:r>
              <a:rPr lang="en-US" sz="1200" dirty="0">
                <a:latin typeface="Segoe UI Semibold" panose="020B0702040204020203" pitchFamily="34" charset="0"/>
                <a:cs typeface="Segoe UI Semibold" panose="020B0702040204020203" pitchFamily="34" charset="0"/>
              </a:rPr>
              <a:t>Hospital names</a:t>
            </a:r>
          </a:p>
          <a:p>
            <a:pPr algn="ctr"/>
            <a:r>
              <a:rPr lang="en-US" sz="1000" dirty="0">
                <a:latin typeface="Segoe UI Semilight" panose="020B0402040204020203" pitchFamily="34" charset="0"/>
                <a:cs typeface="Segoe UI Semilight" panose="020B0402040204020203" pitchFamily="34" charset="0"/>
              </a:rPr>
              <a:t>Hovering over a hospital field will show you the town name and state abbreviation.</a:t>
            </a:r>
          </a:p>
        </p:txBody>
      </p:sp>
      <p:sp>
        <p:nvSpPr>
          <p:cNvPr id="11" name="TextBox 10"/>
          <p:cNvSpPr txBox="1"/>
          <p:nvPr/>
        </p:nvSpPr>
        <p:spPr>
          <a:xfrm>
            <a:off x="7086600" y="5166360"/>
            <a:ext cx="1676400" cy="461665"/>
          </a:xfrm>
          <a:prstGeom prst="rect">
            <a:avLst/>
          </a:prstGeom>
          <a:noFill/>
        </p:spPr>
        <p:txBody>
          <a:bodyPr wrap="square" rtlCol="0">
            <a:spAutoFit/>
          </a:bodyPr>
          <a:lstStyle/>
          <a:p>
            <a:pPr algn="ctr"/>
            <a:r>
              <a:rPr lang="en-US" sz="1200" dirty="0">
                <a:latin typeface="Segoe UI Semibold" panose="020B0702040204020203" pitchFamily="34" charset="0"/>
                <a:cs typeface="Segoe UI Semibold" panose="020B0702040204020203" pitchFamily="34" charset="0"/>
              </a:rPr>
              <a:t>Predicted distress level by year</a:t>
            </a:r>
          </a:p>
        </p:txBody>
      </p:sp>
      <p:pic>
        <p:nvPicPr>
          <p:cNvPr id="3" name="Picture 2" descr="A screenshot of a cell phone&#10;&#10;Description automatically generated">
            <a:extLst>
              <a:ext uri="{FF2B5EF4-FFF2-40B4-BE49-F238E27FC236}">
                <a16:creationId xmlns:a16="http://schemas.microsoft.com/office/drawing/2014/main" id="{1C44238C-8294-2247-A4F8-B3EDF5C13E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2057400"/>
            <a:ext cx="5334000" cy="2977300"/>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cxnSp>
        <p:nvCxnSpPr>
          <p:cNvPr id="5" name="Straight Arrow Connector 4"/>
          <p:cNvCxnSpPr/>
          <p:nvPr/>
        </p:nvCxnSpPr>
        <p:spPr>
          <a:xfrm flipV="1">
            <a:off x="5715000" y="4419600"/>
            <a:ext cx="0" cy="76200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11" idx="0"/>
          </p:cNvCxnSpPr>
          <p:nvPr/>
        </p:nvCxnSpPr>
        <p:spPr>
          <a:xfrm flipV="1">
            <a:off x="7924800" y="4404360"/>
            <a:ext cx="0" cy="7620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2046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304800" y="1250859"/>
            <a:ext cx="8458199" cy="567463"/>
          </a:xfrm>
          <a:prstGeom prst="rect">
            <a:avLst/>
          </a:prstGeom>
        </p:spPr>
        <p:txBody>
          <a:bodyPr vert="horz" wrap="square" lIns="0" tIns="13335" rIns="0" bIns="0" rtlCol="0">
            <a:spAutoFit/>
          </a:bodyPr>
          <a:lstStyle>
            <a:lvl1pPr>
              <a:defRPr>
                <a:latin typeface="+mj-lt"/>
                <a:ea typeface="+mj-ea"/>
                <a:cs typeface="+mj-cs"/>
              </a:defRPr>
            </a:lvl1pPr>
          </a:lstStyle>
          <a:p>
            <a:pPr marL="688975" marR="5080" indent="-676275" algn="l">
              <a:spcBef>
                <a:spcPts val="105"/>
              </a:spcBef>
            </a:pPr>
            <a:r>
              <a:rPr lang="en-US" sz="3600" b="1" kern="0" spc="-5" dirty="0">
                <a:solidFill>
                  <a:schemeClr val="tx2">
                    <a:lumMod val="75000"/>
                  </a:schemeClr>
                </a:solidFill>
                <a:latin typeface="Segoe UI" panose="020B0502040204020203" pitchFamily="34" charset="0"/>
                <a:cs typeface="Segoe UI" panose="020B0502040204020203" pitchFamily="34" charset="0"/>
              </a:rPr>
              <a:t>3a) Create custom groups to compare</a:t>
            </a:r>
            <a:endParaRPr lang="en-US" sz="36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33400" y="2133600"/>
            <a:ext cx="3873500" cy="3046988"/>
          </a:xfrm>
          <a:prstGeom prst="rect">
            <a:avLst/>
          </a:prstGeom>
        </p:spPr>
        <p:txBody>
          <a:bodyPr wrap="square">
            <a:spAutoFit/>
          </a:bodyPr>
          <a:lstStyle/>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Use automatically generated custom groups from your previous graph or create new groups to </a:t>
            </a:r>
            <a:r>
              <a:rPr lang="en-US" b="1" dirty="0">
                <a:solidFill>
                  <a:schemeClr val="tx2"/>
                </a:solidFill>
                <a:latin typeface="Segoe UI" panose="020B0502040204020203" pitchFamily="34" charset="0"/>
                <a:cs typeface="Segoe UI" panose="020B0502040204020203" pitchFamily="34" charset="0"/>
              </a:rPr>
              <a:t>compare individual hospitals.</a:t>
            </a:r>
          </a:p>
          <a:p>
            <a:pPr marL="356616" indent="-347472">
              <a:spcBef>
                <a:spcPts val="865"/>
              </a:spcBef>
              <a:buFont typeface="Arial" panose="020B0604020202020204" pitchFamily="34" charset="0"/>
              <a:buChar char="•"/>
            </a:pPr>
            <a:r>
              <a:rPr lang="en-US" dirty="0">
                <a:solidFill>
                  <a:schemeClr val="tx2"/>
                </a:solidFill>
                <a:latin typeface="Segoe UI" panose="020B0502040204020203" pitchFamily="34" charset="0"/>
                <a:cs typeface="Segoe UI" panose="020B0502040204020203" pitchFamily="34" charset="0"/>
              </a:rPr>
              <a:t>Click “Draw Graph”</a:t>
            </a:r>
            <a:endParaRPr lang="en-US" dirty="0">
              <a:solidFill>
                <a:srgbClr val="003768"/>
              </a:solidFill>
              <a:latin typeface="Segoe UI"/>
              <a:cs typeface="Segoe UI"/>
            </a:endParaRPr>
          </a:p>
          <a:p>
            <a:pPr marL="355600" indent="-342900">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endParaRPr lang="en-US" dirty="0">
              <a:solidFill>
                <a:srgbClr val="003768"/>
              </a:solidFill>
              <a:latin typeface="Segoe UI"/>
              <a:cs typeface="Segoe UI"/>
            </a:endParaRPr>
          </a:p>
        </p:txBody>
      </p:sp>
      <p:graphicFrame>
        <p:nvGraphicFramePr>
          <p:cNvPr id="18" name="Diagram 17">
            <a:extLst>
              <a:ext uri="{FF2B5EF4-FFF2-40B4-BE49-F238E27FC236}">
                <a16:creationId xmlns:a16="http://schemas.microsoft.com/office/drawing/2014/main" id="{38A204C6-D5D8-485E-932E-9406C01C0072}"/>
              </a:ext>
            </a:extLst>
          </p:cNvPr>
          <p:cNvGraphicFramePr/>
          <p:nvPr>
            <p:extLst>
              <p:ext uri="{D42A27DB-BD31-4B8C-83A1-F6EECF244321}">
                <p14:modId xmlns:p14="http://schemas.microsoft.com/office/powerpoint/2010/main" val="2100675550"/>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413576D-422E-4892-97A9-7ACFF1770064}"/>
              </a:ext>
            </a:extLst>
          </p:cNvPr>
          <p:cNvPicPr>
            <a:picLocks noChangeAspect="1"/>
          </p:cNvPicPr>
          <p:nvPr/>
        </p:nvPicPr>
        <p:blipFill rotWithShape="1">
          <a:blip r:embed="rId7">
            <a:extLst>
              <a:ext uri="{28A0092B-C50C-407E-A947-70E740481C1C}">
                <a14:useLocalDpi xmlns:a14="http://schemas.microsoft.com/office/drawing/2010/main" val="0"/>
              </a:ext>
            </a:extLst>
          </a:blip>
          <a:srcRect l="3457" t="4836" r="2202" b="3268"/>
          <a:stretch/>
        </p:blipFill>
        <p:spPr>
          <a:xfrm>
            <a:off x="4298079" y="2133600"/>
            <a:ext cx="4281238" cy="3200401"/>
          </a:xfrm>
          <a:prstGeom prst="rect">
            <a:avLst/>
          </a:prstGeom>
          <a:ln>
            <a:solidFill>
              <a:schemeClr val="accent1">
                <a:lumMod val="40000"/>
                <a:lumOff val="60000"/>
              </a:schemeClr>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34921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7688263" cy="1367682"/>
          </a:xfrm>
          <a:prstGeom prst="rect">
            <a:avLst/>
          </a:prstGeom>
        </p:spPr>
        <p:txBody>
          <a:bodyPr vert="horz" wrap="square" lIns="0" tIns="13335" rIns="0" bIns="0" rtlCol="0">
            <a:spAutoFit/>
          </a:bodyPr>
          <a:lstStyle>
            <a:lvl1pPr>
              <a:defRPr>
                <a:latin typeface="+mj-lt"/>
                <a:ea typeface="+mj-ea"/>
                <a:cs typeface="+mj-cs"/>
              </a:defRPr>
            </a:lvl1pPr>
          </a:lstStyle>
          <a:p>
            <a:pPr marL="688975" marR="5080" indent="-676275"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3b) Create custom groups to compare</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762000" y="3785018"/>
            <a:ext cx="2491423" cy="369332"/>
          </a:xfrm>
          <a:prstGeom prst="rect">
            <a:avLst/>
          </a:prstGeom>
        </p:spPr>
        <p:txBody>
          <a:bodyPr wrap="square">
            <a:spAutoFit/>
          </a:bodyPr>
          <a:lstStyle/>
          <a:p>
            <a:pPr marL="9144">
              <a:spcBef>
                <a:spcPts val="865"/>
              </a:spcBef>
            </a:pPr>
            <a:r>
              <a:rPr lang="en-US" dirty="0">
                <a:latin typeface="Segoe UI" panose="020B0502040204020203" pitchFamily="34" charset="0"/>
                <a:cs typeface="Segoe UI" panose="020B0502040204020203" pitchFamily="34" charset="0"/>
              </a:rPr>
              <a:t>Custom Group 1</a:t>
            </a:r>
            <a:endParaRPr lang="en-US" dirty="0">
              <a:latin typeface="Segoe UI"/>
              <a:cs typeface="Segoe UI"/>
            </a:endParaRPr>
          </a:p>
        </p:txBody>
      </p:sp>
      <p:graphicFrame>
        <p:nvGraphicFramePr>
          <p:cNvPr id="18" name="Diagram 17">
            <a:extLst>
              <a:ext uri="{FF2B5EF4-FFF2-40B4-BE49-F238E27FC236}">
                <a16:creationId xmlns:a16="http://schemas.microsoft.com/office/drawing/2014/main" id="{38A204C6-D5D8-485E-932E-9406C01C0072}"/>
              </a:ext>
            </a:extLst>
          </p:cNvPr>
          <p:cNvGraphicFramePr/>
          <p:nvPr>
            <p:extLst>
              <p:ext uri="{D42A27DB-BD31-4B8C-83A1-F6EECF244321}">
                <p14:modId xmlns:p14="http://schemas.microsoft.com/office/powerpoint/2010/main" val="2100675550"/>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p:nvPr/>
        </p:nvPicPr>
        <p:blipFill>
          <a:blip r:embed="rId7"/>
          <a:stretch>
            <a:fillRect/>
          </a:stretch>
        </p:blipFill>
        <p:spPr>
          <a:xfrm>
            <a:off x="3548743" y="3827780"/>
            <a:ext cx="5265420" cy="2039620"/>
          </a:xfrm>
          <a:prstGeom prst="rect">
            <a:avLst/>
          </a:prstGeom>
          <a:ln>
            <a:noFill/>
          </a:ln>
          <a:effectLst>
            <a:outerShdw blurRad="190500" algn="tl" rotWithShape="0">
              <a:srgbClr val="000000">
                <a:alpha val="70000"/>
              </a:srgbClr>
            </a:outerShdw>
          </a:effectLst>
        </p:spPr>
      </p:pic>
      <p:sp>
        <p:nvSpPr>
          <p:cNvPr id="2" name="TextBox 1"/>
          <p:cNvSpPr txBox="1"/>
          <p:nvPr/>
        </p:nvSpPr>
        <p:spPr>
          <a:xfrm>
            <a:off x="762000" y="4448650"/>
            <a:ext cx="1981200" cy="369332"/>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Custom Group 2</a:t>
            </a:r>
          </a:p>
        </p:txBody>
      </p:sp>
      <p:cxnSp>
        <p:nvCxnSpPr>
          <p:cNvPr id="4" name="Straight Arrow Connector 3"/>
          <p:cNvCxnSpPr/>
          <p:nvPr/>
        </p:nvCxnSpPr>
        <p:spPr>
          <a:xfrm>
            <a:off x="2667000" y="4622436"/>
            <a:ext cx="9144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67000" y="3980180"/>
            <a:ext cx="91440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B374862-6B99-48B7-BC10-14BC21185EFE}"/>
              </a:ext>
            </a:extLst>
          </p:cNvPr>
          <p:cNvSpPr/>
          <p:nvPr/>
        </p:nvSpPr>
        <p:spPr>
          <a:xfrm>
            <a:off x="541337" y="2618541"/>
            <a:ext cx="8216992" cy="923330"/>
          </a:xfrm>
          <a:prstGeom prst="rect">
            <a:avLst/>
          </a:prstGeom>
        </p:spPr>
        <p:txBody>
          <a:bodyPr wrap="square">
            <a:spAutoFit/>
          </a:bodyPr>
          <a:lstStyle/>
          <a:p>
            <a:pPr marL="9144">
              <a:spcBef>
                <a:spcPts val="865"/>
              </a:spcBef>
            </a:pPr>
            <a:r>
              <a:rPr lang="en-US" dirty="0">
                <a:solidFill>
                  <a:schemeClr val="tx2"/>
                </a:solidFill>
                <a:latin typeface="Segoe UI" panose="020B0502040204020203" pitchFamily="34" charset="0"/>
                <a:cs typeface="Segoe UI" panose="020B0502040204020203" pitchFamily="34" charset="0"/>
              </a:rPr>
              <a:t>You can create custom groups among the featured categories. For example, you can compare hospitals that have a net patient revenue under 10m to hospitals that have a net patient revenue over 20m</a:t>
            </a:r>
            <a:r>
              <a:rPr lang="en-US">
                <a:solidFill>
                  <a:schemeClr val="tx2"/>
                </a:solidFill>
                <a:latin typeface="Segoe UI" panose="020B0502040204020203" pitchFamily="34" charset="0"/>
                <a:cs typeface="Segoe UI" panose="020B0502040204020203" pitchFamily="34" charset="0"/>
              </a:rPr>
              <a:t>. </a:t>
            </a:r>
            <a:endParaRPr lang="en-US" dirty="0">
              <a:solidFill>
                <a:srgbClr val="003768"/>
              </a:solidFill>
              <a:latin typeface="Segoe UI"/>
              <a:cs typeface="Segoe UI"/>
            </a:endParaRPr>
          </a:p>
        </p:txBody>
      </p:sp>
    </p:spTree>
    <p:extLst>
      <p:ext uri="{BB962C8B-B14F-4D97-AF65-F5344CB8AC3E}">
        <p14:creationId xmlns:p14="http://schemas.microsoft.com/office/powerpoint/2010/main" val="3169266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8883" y="1790700"/>
            <a:ext cx="1153668" cy="11536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15339" y="210311"/>
            <a:ext cx="5305043" cy="191566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676400" y="2843988"/>
            <a:ext cx="7084061" cy="844462"/>
          </a:xfrm>
          <a:prstGeom prst="rect">
            <a:avLst/>
          </a:prstGeom>
        </p:spPr>
        <p:txBody>
          <a:bodyPr vert="horz" wrap="square" lIns="0" tIns="13335" rIns="0" bIns="0" rtlCol="0">
            <a:spAutoFit/>
          </a:bodyPr>
          <a:lstStyle/>
          <a:p>
            <a:pPr marL="12700" marR="5080" algn="l">
              <a:lnSpc>
                <a:spcPct val="100000"/>
              </a:lnSpc>
              <a:spcBef>
                <a:spcPts val="105"/>
              </a:spcBef>
            </a:pPr>
            <a:r>
              <a:rPr lang="en-US" sz="5400" spc="-5" dirty="0"/>
              <a:t>Contact Us</a:t>
            </a:r>
            <a:endParaRPr sz="5400" dirty="0"/>
          </a:p>
        </p:txBody>
      </p:sp>
      <p:sp>
        <p:nvSpPr>
          <p:cNvPr id="5" name="object 5"/>
          <p:cNvSpPr txBox="1"/>
          <p:nvPr/>
        </p:nvSpPr>
        <p:spPr>
          <a:xfrm>
            <a:off x="1831339" y="4432533"/>
            <a:ext cx="8836661" cy="1305486"/>
          </a:xfrm>
          <a:prstGeom prst="rect">
            <a:avLst/>
          </a:prstGeom>
        </p:spPr>
        <p:txBody>
          <a:bodyPr vert="horz" wrap="square" lIns="0" tIns="12700" rIns="0" bIns="0" rtlCol="0">
            <a:spAutoFit/>
          </a:bodyPr>
          <a:lstStyle/>
          <a:p>
            <a:pPr marL="12700">
              <a:lnSpc>
                <a:spcPct val="100000"/>
              </a:lnSpc>
              <a:spcBef>
                <a:spcPts val="100"/>
              </a:spcBef>
            </a:pPr>
            <a:r>
              <a:rPr lang="en-US" sz="2400" b="1" spc="-5" dirty="0">
                <a:solidFill>
                  <a:srgbClr val="003768"/>
                </a:solidFill>
                <a:latin typeface="Segoe UI"/>
                <a:cs typeface="Segoe UI"/>
              </a:rPr>
              <a:t>CAHMPAS Team</a:t>
            </a:r>
            <a:endParaRPr sz="2400" dirty="0">
              <a:latin typeface="Segoe UI"/>
              <a:cs typeface="Segoe UI"/>
            </a:endParaRPr>
          </a:p>
          <a:p>
            <a:pPr marL="12700" marR="1696720">
              <a:lnSpc>
                <a:spcPct val="100000"/>
              </a:lnSpc>
            </a:pPr>
            <a:r>
              <a:rPr lang="en-US" sz="2000" spc="-5" dirty="0">
                <a:solidFill>
                  <a:srgbClr val="003768"/>
                </a:solidFill>
                <a:latin typeface="Segoe UI"/>
                <a:cs typeface="Segoe UI"/>
              </a:rPr>
              <a:t>North Carolina Rural Health Research and Policy Analysis Center</a:t>
            </a:r>
          </a:p>
          <a:p>
            <a:pPr marL="12700" marR="1696720">
              <a:lnSpc>
                <a:spcPct val="100000"/>
              </a:lnSpc>
            </a:pPr>
            <a:r>
              <a:rPr lang="en-US" sz="2000" spc="-5" dirty="0">
                <a:solidFill>
                  <a:srgbClr val="003768"/>
                </a:solidFill>
                <a:latin typeface="Segoe UI"/>
                <a:cs typeface="Segoe UI"/>
              </a:rPr>
              <a:t>Cecil G. </a:t>
            </a:r>
            <a:r>
              <a:rPr lang="en-US" sz="2000" spc="-5" dirty="0" err="1">
                <a:solidFill>
                  <a:srgbClr val="003768"/>
                </a:solidFill>
                <a:latin typeface="Segoe UI"/>
                <a:cs typeface="Segoe UI"/>
              </a:rPr>
              <a:t>Sheps</a:t>
            </a:r>
            <a:r>
              <a:rPr lang="en-US" sz="2000" spc="-5" dirty="0">
                <a:solidFill>
                  <a:srgbClr val="003768"/>
                </a:solidFill>
                <a:latin typeface="Segoe UI"/>
                <a:cs typeface="Segoe UI"/>
              </a:rPr>
              <a:t> Center for Health Services Research</a:t>
            </a:r>
          </a:p>
          <a:p>
            <a:pPr marL="12700" marR="1696720">
              <a:lnSpc>
                <a:spcPct val="100000"/>
              </a:lnSpc>
            </a:pPr>
            <a:r>
              <a:rPr lang="en-US" u="sng" dirty="0">
                <a:hlinkClick r:id="rId4"/>
              </a:rPr>
              <a:t>monitoring@flexmonitoring.org</a:t>
            </a:r>
            <a:endParaRPr sz="2000" strike="sngStrike" dirty="0">
              <a:solidFill>
                <a:srgbClr val="FF0000"/>
              </a:solidFill>
              <a:latin typeface="Segoe UI"/>
              <a:cs typeface="Segoe UI"/>
            </a:endParaRPr>
          </a:p>
        </p:txBody>
      </p:sp>
      <p:sp>
        <p:nvSpPr>
          <p:cNvPr id="6" name="object 6"/>
          <p:cNvSpPr txBox="1"/>
          <p:nvPr/>
        </p:nvSpPr>
        <p:spPr>
          <a:xfrm>
            <a:off x="76200" y="6360428"/>
            <a:ext cx="9067800" cy="497572"/>
          </a:xfrm>
          <a:prstGeom prst="rect">
            <a:avLst/>
          </a:prstGeom>
        </p:spPr>
        <p:txBody>
          <a:bodyPr vert="horz" wrap="square" lIns="0" tIns="12700" rIns="0" bIns="0" rtlCol="0">
            <a:spAutoFit/>
          </a:bodyPr>
          <a:lstStyle/>
          <a:p>
            <a:pPr marL="12700">
              <a:lnSpc>
                <a:spcPct val="100000"/>
              </a:lnSpc>
              <a:spcBef>
                <a:spcPts val="100"/>
              </a:spcBef>
            </a:pPr>
            <a:r>
              <a:rPr lang="en-US" sz="1050" dirty="0">
                <a:solidFill>
                  <a:schemeClr val="tx2">
                    <a:lumMod val="75000"/>
                  </a:schemeClr>
                </a:solidFill>
                <a:latin typeface="Segoe UI"/>
                <a:cs typeface="Segoe UI"/>
              </a:rPr>
              <a:t>This tutorial was developed by the Flex Monitoring Team with funding from the Federal Office of Rural Health Policy (FOHRP), Health Resources and Service Administration (HRSA), U.S. Department of Health and Human Services (HHS), under PHS Grant No. U27RH01080. The information, conclusions, and opinions expressed in this tutorial are those of the authors, and no endorsement by FORHP, HRSA, or HHS is intended or should be inferred.  </a:t>
            </a:r>
            <a:endParaRPr sz="1050" dirty="0">
              <a:solidFill>
                <a:schemeClr val="tx2">
                  <a:lumMod val="75000"/>
                </a:schemeClr>
              </a:solidFill>
              <a:latin typeface="Segoe UI"/>
              <a:cs typeface="Segoe UI"/>
            </a:endParaRPr>
          </a:p>
        </p:txBody>
      </p:sp>
      <p:cxnSp>
        <p:nvCxnSpPr>
          <p:cNvPr id="7" name="Straight Connector 6">
            <a:extLst>
              <a:ext uri="{FF2B5EF4-FFF2-40B4-BE49-F238E27FC236}">
                <a16:creationId xmlns:a16="http://schemas.microsoft.com/office/drawing/2014/main" id="{F2CD67B6-E1C2-4C1B-9EA8-69B24B89013E}"/>
              </a:ext>
            </a:extLst>
          </p:cNvPr>
          <p:cNvCxnSpPr/>
          <p:nvPr/>
        </p:nvCxnSpPr>
        <p:spPr>
          <a:xfrm>
            <a:off x="815339" y="2256860"/>
            <a:ext cx="543433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865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3339" y="209683"/>
            <a:ext cx="1080389" cy="7276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33059" y="6068567"/>
            <a:ext cx="3546347" cy="64007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41337" y="2209800"/>
            <a:ext cx="8069263" cy="3827330"/>
          </a:xfrm>
          <a:prstGeom prst="rect">
            <a:avLst/>
          </a:prstGeom>
        </p:spPr>
        <p:txBody>
          <a:bodyPr vert="horz" wrap="square" lIns="0" tIns="109855" rIns="0" bIns="0" rtlCol="0">
            <a:spAutoFit/>
          </a:bodyPr>
          <a:lstStyle/>
          <a:p>
            <a:pPr marL="12700">
              <a:lnSpc>
                <a:spcPct val="100000"/>
              </a:lnSpc>
              <a:spcBef>
                <a:spcPts val="865"/>
              </a:spcBef>
              <a:buClr>
                <a:srgbClr val="003768"/>
              </a:buClr>
              <a:tabLst>
                <a:tab pos="354965" algn="l"/>
                <a:tab pos="355600" algn="l"/>
              </a:tabLst>
            </a:pPr>
            <a:r>
              <a:rPr lang="en-US" sz="2500" dirty="0">
                <a:solidFill>
                  <a:srgbClr val="003768"/>
                </a:solidFill>
                <a:latin typeface="Segoe UI"/>
                <a:cs typeface="Segoe UI"/>
              </a:rPr>
              <a:t>CAHMPAS is a free tool developed by the Flex Monitoring Team to help you:</a:t>
            </a:r>
          </a:p>
          <a:p>
            <a:pPr marL="812800" lvl="1" indent="-342900">
              <a:spcBef>
                <a:spcPts val="865"/>
              </a:spcBef>
              <a:buClr>
                <a:srgbClr val="003768"/>
              </a:buClr>
              <a:buFont typeface="Arial" panose="020B0604020202020204" pitchFamily="34" charset="0"/>
              <a:buChar char="•"/>
              <a:tabLst>
                <a:tab pos="354965" algn="l"/>
                <a:tab pos="355600" algn="l"/>
              </a:tabLst>
            </a:pPr>
            <a:r>
              <a:rPr lang="en-US" sz="2200" dirty="0">
                <a:solidFill>
                  <a:srgbClr val="003768"/>
                </a:solidFill>
                <a:latin typeface="Segoe UI"/>
                <a:cs typeface="Segoe UI"/>
              </a:rPr>
              <a:t>Identify areas of strength and weakness for CAHs in various states</a:t>
            </a:r>
          </a:p>
          <a:p>
            <a:pPr marL="812800" lvl="1" indent="-342900">
              <a:spcBef>
                <a:spcPts val="865"/>
              </a:spcBef>
              <a:buClr>
                <a:srgbClr val="003768"/>
              </a:buClr>
              <a:buFont typeface="Arial" panose="020B0604020202020204" pitchFamily="34" charset="0"/>
              <a:buChar char="•"/>
              <a:tabLst>
                <a:tab pos="354965" algn="l"/>
                <a:tab pos="355600" algn="l"/>
              </a:tabLst>
            </a:pPr>
            <a:r>
              <a:rPr lang="en-US" sz="2200" dirty="0">
                <a:solidFill>
                  <a:srgbClr val="003768"/>
                </a:solidFill>
                <a:latin typeface="Segoe UI"/>
                <a:cs typeface="Segoe UI"/>
              </a:rPr>
              <a:t>Explore financial, quality and community benefit performance data for these hospitals</a:t>
            </a:r>
          </a:p>
          <a:p>
            <a:pPr marL="812800" lvl="1" indent="-342900">
              <a:spcBef>
                <a:spcPts val="865"/>
              </a:spcBef>
              <a:buClr>
                <a:srgbClr val="003768"/>
              </a:buClr>
              <a:buFont typeface="Arial" panose="020B0604020202020204" pitchFamily="34" charset="0"/>
              <a:buChar char="•"/>
              <a:tabLst>
                <a:tab pos="354965" algn="l"/>
                <a:tab pos="355600" algn="l"/>
              </a:tabLst>
            </a:pPr>
            <a:r>
              <a:rPr lang="en-US" sz="2200" dirty="0">
                <a:solidFill>
                  <a:srgbClr val="003768"/>
                </a:solidFill>
                <a:latin typeface="Segoe UI"/>
                <a:cs typeface="Segoe UI"/>
              </a:rPr>
              <a:t>Compare that data across peer groups</a:t>
            </a:r>
          </a:p>
          <a:p>
            <a:pPr marL="812800" lvl="1" indent="-342900">
              <a:spcBef>
                <a:spcPts val="865"/>
              </a:spcBef>
              <a:buClr>
                <a:srgbClr val="003768"/>
              </a:buClr>
              <a:buFont typeface="Arial" panose="020B0604020202020204" pitchFamily="34" charset="0"/>
              <a:buChar char="•"/>
              <a:tabLst>
                <a:tab pos="354965" algn="l"/>
                <a:tab pos="355600" algn="l"/>
              </a:tabLst>
            </a:pPr>
            <a:r>
              <a:rPr lang="en-US" sz="2200" dirty="0">
                <a:solidFill>
                  <a:srgbClr val="003768"/>
                </a:solidFill>
                <a:latin typeface="Segoe UI"/>
                <a:cs typeface="Segoe UI"/>
              </a:rPr>
              <a:t>Compare that data to state and national medians</a:t>
            </a:r>
          </a:p>
          <a:p>
            <a:pPr marL="812800" lvl="1" indent="-342900">
              <a:spcBef>
                <a:spcPts val="865"/>
              </a:spcBef>
              <a:buClr>
                <a:srgbClr val="003768"/>
              </a:buClr>
              <a:buFont typeface="Arial" panose="020B0604020202020204" pitchFamily="34" charset="0"/>
              <a:buChar char="•"/>
              <a:tabLst>
                <a:tab pos="354965" algn="l"/>
                <a:tab pos="355600" algn="l"/>
              </a:tabLst>
            </a:pPr>
            <a:r>
              <a:rPr lang="en-US" sz="2200" dirty="0">
                <a:solidFill>
                  <a:srgbClr val="003768"/>
                </a:solidFill>
                <a:latin typeface="Segoe UI"/>
                <a:cs typeface="Segoe UI"/>
              </a:rPr>
              <a:t>Examine resourcing needs of CAHs</a:t>
            </a:r>
          </a:p>
        </p:txBody>
      </p:sp>
      <p:sp>
        <p:nvSpPr>
          <p:cNvPr id="5" name="object 5"/>
          <p:cNvSpPr txBox="1">
            <a:spLocks noGrp="1"/>
          </p:cNvSpPr>
          <p:nvPr>
            <p:ph type="title"/>
          </p:nvPr>
        </p:nvSpPr>
        <p:spPr>
          <a:xfrm>
            <a:off x="541337" y="1228589"/>
            <a:ext cx="5571816" cy="689932"/>
          </a:xfrm>
          <a:prstGeom prst="rect">
            <a:avLst/>
          </a:prstGeom>
        </p:spPr>
        <p:txBody>
          <a:bodyPr vert="horz" wrap="square" lIns="0" tIns="12700" rIns="0" bIns="0" rtlCol="0">
            <a:spAutoFit/>
          </a:bodyPr>
          <a:lstStyle/>
          <a:p>
            <a:pPr marL="12700">
              <a:lnSpc>
                <a:spcPct val="100000"/>
              </a:lnSpc>
              <a:spcBef>
                <a:spcPts val="100"/>
              </a:spcBef>
            </a:pPr>
            <a:r>
              <a:rPr lang="en-US" sz="4400" spc="-5" dirty="0"/>
              <a:t>What is CAHMPAS?</a:t>
            </a:r>
            <a:endParaRPr sz="4400" dirty="0"/>
          </a:p>
        </p:txBody>
      </p:sp>
      <p:graphicFrame>
        <p:nvGraphicFramePr>
          <p:cNvPr id="7" name="Diagram 6">
            <a:extLst>
              <a:ext uri="{FF2B5EF4-FFF2-40B4-BE49-F238E27FC236}">
                <a16:creationId xmlns:a16="http://schemas.microsoft.com/office/drawing/2014/main" id="{E7722933-684D-4DA8-928C-F0A4009E9F67}"/>
              </a:ext>
            </a:extLst>
          </p:cNvPr>
          <p:cNvGraphicFramePr/>
          <p:nvPr>
            <p:extLst>
              <p:ext uri="{D42A27DB-BD31-4B8C-83A1-F6EECF244321}">
                <p14:modId xmlns:p14="http://schemas.microsoft.com/office/powerpoint/2010/main" val="314520044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385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6703061"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Log In</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pic>
        <p:nvPicPr>
          <p:cNvPr id="8" name="image3.jpeg">
            <a:extLst>
              <a:ext uri="{FF2B5EF4-FFF2-40B4-BE49-F238E27FC236}">
                <a16:creationId xmlns:a16="http://schemas.microsoft.com/office/drawing/2014/main" id="{5CC48194-44A0-4830-81FB-B26F2843FAC2}"/>
              </a:ext>
            </a:extLst>
          </p:cNvPr>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19600" y="2057400"/>
            <a:ext cx="4551045" cy="2966231"/>
          </a:xfrm>
          <a:prstGeom prst="rect">
            <a:avLst/>
          </a:prstGeom>
          <a:ln w="12700">
            <a:solidFill>
              <a:schemeClr val="accent1">
                <a:lumMod val="40000"/>
                <a:lumOff val="60000"/>
              </a:schemeClr>
            </a:solidFill>
          </a:ln>
          <a:effectLst>
            <a:outerShdw blurRad="50800" dist="38100" dir="13500000" algn="br" rotWithShape="0">
              <a:prstClr val="black">
                <a:alpha val="40000"/>
              </a:prstClr>
            </a:outerShdw>
          </a:effectLst>
        </p:spPr>
      </p:pic>
      <p:sp>
        <p:nvSpPr>
          <p:cNvPr id="10" name="Rectangle 9">
            <a:extLst>
              <a:ext uri="{FF2B5EF4-FFF2-40B4-BE49-F238E27FC236}">
                <a16:creationId xmlns:a16="http://schemas.microsoft.com/office/drawing/2014/main" id="{1B374862-6B99-48B7-BC10-14BC21185EFE}"/>
              </a:ext>
            </a:extLst>
          </p:cNvPr>
          <p:cNvSpPr/>
          <p:nvPr/>
        </p:nvSpPr>
        <p:spPr>
          <a:xfrm>
            <a:off x="546100" y="2057400"/>
            <a:ext cx="3873500" cy="2539157"/>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Visit </a:t>
            </a:r>
            <a:r>
              <a:rPr lang="en-US" dirty="0">
                <a:solidFill>
                  <a:srgbClr val="003768"/>
                </a:solidFill>
                <a:latin typeface="Segoe UI"/>
                <a:cs typeface="Segoe UI"/>
                <a:hlinkClick r:id="rId4"/>
              </a:rPr>
              <a:t>http://cahmpas.sirs.unc.edu</a:t>
            </a:r>
            <a:endParaRPr lang="en-US" dirty="0">
              <a:solidFill>
                <a:srgbClr val="003768"/>
              </a:solidFill>
              <a:latin typeface="Segoe UI"/>
              <a:cs typeface="Segoe UI"/>
            </a:endParaRP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Enter your username and password on the screen to your right</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Contact </a:t>
            </a:r>
            <a:r>
              <a:rPr lang="en-US" dirty="0">
                <a:solidFill>
                  <a:srgbClr val="003768"/>
                </a:solidFill>
                <a:latin typeface="Segoe UI"/>
                <a:cs typeface="Segoe UI"/>
                <a:hlinkClick r:id="rId5"/>
              </a:rPr>
              <a:t>monitoring@flexmonitoring.org</a:t>
            </a:r>
            <a:r>
              <a:rPr lang="en-US" dirty="0">
                <a:solidFill>
                  <a:srgbClr val="003768"/>
                </a:solidFill>
                <a:latin typeface="Segoe UI"/>
                <a:cs typeface="Segoe UI"/>
              </a:rPr>
              <a:t> if you do not know your username and password</a:t>
            </a:r>
          </a:p>
        </p:txBody>
      </p:sp>
      <p:graphicFrame>
        <p:nvGraphicFramePr>
          <p:cNvPr id="6" name="Diagram 5">
            <a:extLst>
              <a:ext uri="{FF2B5EF4-FFF2-40B4-BE49-F238E27FC236}">
                <a16:creationId xmlns:a16="http://schemas.microsoft.com/office/drawing/2014/main" id="{02437544-580F-4183-B6B3-17EF88EB6E70}"/>
              </a:ext>
            </a:extLst>
          </p:cNvPr>
          <p:cNvGraphicFramePr/>
          <p:nvPr>
            <p:extLst>
              <p:ext uri="{D42A27DB-BD31-4B8C-83A1-F6EECF244321}">
                <p14:modId xmlns:p14="http://schemas.microsoft.com/office/powerpoint/2010/main" val="1379579126"/>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98098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6703061"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2) Get Started</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546100" y="2057400"/>
            <a:ext cx="3873500" cy="2262158"/>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This is the CAHMPAS home page </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Navigate back to this page at any time by clicking the home button on the grey navigation bar</a:t>
            </a:r>
          </a:p>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Click the yellow, highlighted ‘Get Started’ button to begin.</a:t>
            </a:r>
          </a:p>
        </p:txBody>
      </p:sp>
      <p:pic>
        <p:nvPicPr>
          <p:cNvPr id="6" name="Picture 5">
            <a:extLst>
              <a:ext uri="{FF2B5EF4-FFF2-40B4-BE49-F238E27FC236}">
                <a16:creationId xmlns:a16="http://schemas.microsoft.com/office/drawing/2014/main" id="{35A88778-91EA-4D14-9E34-59F6C56896E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19600" y="2057400"/>
            <a:ext cx="4505960" cy="2971800"/>
          </a:xfrm>
          <a:prstGeom prst="rect">
            <a:avLst/>
          </a:prstGeom>
          <a:ln w="9525">
            <a:solidFill>
              <a:schemeClr val="accent1">
                <a:lumMod val="40000"/>
                <a:lumOff val="60000"/>
              </a:schemeClr>
            </a:solidFill>
          </a:ln>
          <a:effectLst>
            <a:outerShdw blurRad="50800" dist="38100" dir="13500000" algn="br" rotWithShape="0">
              <a:prstClr val="black">
                <a:alpha val="40000"/>
              </a:prstClr>
            </a:outerShdw>
          </a:effectLst>
        </p:spPr>
      </p:pic>
      <p:graphicFrame>
        <p:nvGraphicFramePr>
          <p:cNvPr id="8" name="Diagram 7">
            <a:extLst>
              <a:ext uri="{FF2B5EF4-FFF2-40B4-BE49-F238E27FC236}">
                <a16:creationId xmlns:a16="http://schemas.microsoft.com/office/drawing/2014/main" id="{7B3A2C3C-0171-4598-A6DD-ACD9ED549F36}"/>
              </a:ext>
            </a:extLst>
          </p:cNvPr>
          <p:cNvGraphicFramePr/>
          <p:nvPr>
            <p:extLst>
              <p:ext uri="{D42A27DB-BD31-4B8C-83A1-F6EECF244321}">
                <p14:modId xmlns:p14="http://schemas.microsoft.com/office/powerpoint/2010/main" val="2224558571"/>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6391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1F330286-2424-44F0-9D8A-3CB2AFEF57CA}"/>
              </a:ext>
            </a:extLst>
          </p:cNvPr>
          <p:cNvSpPr txBox="1">
            <a:spLocks/>
          </p:cNvSpPr>
          <p:nvPr/>
        </p:nvSpPr>
        <p:spPr>
          <a:xfrm>
            <a:off x="150462" y="2362200"/>
            <a:ext cx="8773160" cy="1872949"/>
          </a:xfrm>
          <a:prstGeom prst="rect">
            <a:avLst/>
          </a:prstGeom>
        </p:spPr>
        <p:txBody>
          <a:bodyPr vert="horz" wrap="square" lIns="0" tIns="13335" rIns="0" bIns="0" rtlCol="0">
            <a:spAutoFit/>
          </a:bodyPr>
          <a:lstStyle>
            <a:lvl1pPr>
              <a:defRPr>
                <a:latin typeface="+mj-lt"/>
                <a:ea typeface="+mj-ea"/>
                <a:cs typeface="+mj-cs"/>
              </a:defRPr>
            </a:lvl1pPr>
          </a:lstStyle>
          <a:p>
            <a:pPr marL="12700" marR="5080" algn="ctr">
              <a:spcBef>
                <a:spcPts val="105"/>
              </a:spcBef>
            </a:pPr>
            <a:r>
              <a:rPr lang="en-US" sz="3200" b="1" kern="0" spc="-5" dirty="0">
                <a:solidFill>
                  <a:srgbClr val="558ED5"/>
                </a:solidFill>
                <a:latin typeface="Segoe UI" panose="020B0502040204020203" pitchFamily="34" charset="0"/>
                <a:cs typeface="Segoe UI" panose="020B0502040204020203" pitchFamily="34" charset="0"/>
              </a:rPr>
              <a:t>Federal Users</a:t>
            </a:r>
            <a:br>
              <a:rPr lang="en-US" sz="4400" b="1" kern="0" spc="-5" dirty="0">
                <a:solidFill>
                  <a:schemeClr val="tx2">
                    <a:lumMod val="75000"/>
                  </a:schemeClr>
                </a:solidFill>
                <a:latin typeface="Segoe UI" panose="020B0502040204020203" pitchFamily="34" charset="0"/>
                <a:cs typeface="Segoe UI" panose="020B0502040204020203" pitchFamily="34" charset="0"/>
              </a:rPr>
            </a:br>
            <a:r>
              <a:rPr lang="en-US" sz="4400" b="1" kern="0" spc="-5" dirty="0">
                <a:solidFill>
                  <a:schemeClr val="tx2">
                    <a:lumMod val="75000"/>
                  </a:schemeClr>
                </a:solidFill>
                <a:latin typeface="Segoe UI" panose="020B0502040204020203" pitchFamily="34" charset="0"/>
                <a:cs typeface="Segoe UI" panose="020B0502040204020203" pitchFamily="34" charset="0"/>
              </a:rPr>
              <a:t>Lesson 2</a:t>
            </a:r>
          </a:p>
          <a:p>
            <a:pPr marL="12700" marR="5080" algn="ctr">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Comparing Individual Hospitals Tool</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graphicFrame>
        <p:nvGraphicFramePr>
          <p:cNvPr id="14" name="Diagram 13">
            <a:extLst>
              <a:ext uri="{FF2B5EF4-FFF2-40B4-BE49-F238E27FC236}">
                <a16:creationId xmlns:a16="http://schemas.microsoft.com/office/drawing/2014/main" id="{E72A9CCE-6970-4878-89E9-69C273EA7C12}"/>
              </a:ext>
            </a:extLst>
          </p:cNvPr>
          <p:cNvGraphicFramePr/>
          <p:nvPr>
            <p:extLst>
              <p:ext uri="{D42A27DB-BD31-4B8C-83A1-F6EECF244321}">
                <p14:modId xmlns:p14="http://schemas.microsoft.com/office/powerpoint/2010/main" val="12059754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482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A19BBC66-CC8F-4FA6-8E62-AA8519903042}"/>
              </a:ext>
            </a:extLst>
          </p:cNvPr>
          <p:cNvSpPr txBox="1">
            <a:spLocks/>
          </p:cNvSpPr>
          <p:nvPr/>
        </p:nvSpPr>
        <p:spPr>
          <a:xfrm>
            <a:off x="541337" y="1250859"/>
            <a:ext cx="6703061" cy="690574"/>
          </a:xfrm>
          <a:prstGeom prst="rect">
            <a:avLst/>
          </a:prstGeom>
        </p:spPr>
        <p:txBody>
          <a:bodyPr vert="horz" wrap="square" lIns="0" tIns="13335" rIns="0" bIns="0" rtlCol="0">
            <a:spAutoFit/>
          </a:bodyPr>
          <a:lstStyle>
            <a:lvl1pPr>
              <a:defRPr>
                <a:latin typeface="+mj-lt"/>
                <a:ea typeface="+mj-ea"/>
                <a:cs typeface="+mj-cs"/>
              </a:defRPr>
            </a:lvl1pPr>
          </a:lstStyle>
          <a:p>
            <a:pPr marL="12700" marR="5080" algn="l">
              <a:spcBef>
                <a:spcPts val="105"/>
              </a:spcBef>
            </a:pPr>
            <a:r>
              <a:rPr lang="en-US" sz="4400" b="1" kern="0" spc="-5" dirty="0">
                <a:solidFill>
                  <a:schemeClr val="tx2">
                    <a:lumMod val="75000"/>
                  </a:schemeClr>
                </a:solidFill>
                <a:latin typeface="Segoe UI" panose="020B0502040204020203" pitchFamily="34" charset="0"/>
                <a:cs typeface="Segoe UI" panose="020B0502040204020203" pitchFamily="34" charset="0"/>
              </a:rPr>
              <a:t>1) Select a Graph Type</a:t>
            </a:r>
            <a:endParaRPr lang="en-US" sz="4400" b="1" kern="0" dirty="0">
              <a:solidFill>
                <a:schemeClr val="tx2">
                  <a:lumMod val="75000"/>
                </a:schemeClr>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B374862-6B99-48B7-BC10-14BC21185EFE}"/>
              </a:ext>
            </a:extLst>
          </p:cNvPr>
          <p:cNvSpPr/>
          <p:nvPr/>
        </p:nvSpPr>
        <p:spPr>
          <a:xfrm>
            <a:off x="304800" y="2057400"/>
            <a:ext cx="3187700" cy="4154984"/>
          </a:xfrm>
          <a:prstGeom prst="rect">
            <a:avLst/>
          </a:prstGeom>
        </p:spPr>
        <p:txBody>
          <a:bodyPr wrap="square">
            <a:spAutoFit/>
          </a:bodyPr>
          <a:lstStyle/>
          <a:p>
            <a:pPr marL="355600" indent="-342900">
              <a:lnSpc>
                <a:spcPct val="100000"/>
              </a:lnSpc>
              <a:spcBef>
                <a:spcPts val="865"/>
              </a:spcBef>
              <a:buClr>
                <a:srgbClr val="003768"/>
              </a:buClr>
              <a:buFont typeface="Arial"/>
              <a:buChar char="•"/>
              <a:tabLst>
                <a:tab pos="354965" algn="l"/>
                <a:tab pos="355600" algn="l"/>
              </a:tabLst>
            </a:pPr>
            <a:r>
              <a:rPr lang="en-US" dirty="0">
                <a:solidFill>
                  <a:srgbClr val="003768"/>
                </a:solidFill>
                <a:latin typeface="Segoe UI"/>
                <a:cs typeface="Segoe UI"/>
              </a:rPr>
              <a:t>There are three primary graph types: </a:t>
            </a: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2" action="ppaction://hlinksldjump"/>
              </a:rPr>
              <a:t>Compare individual hospitals using a bar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3" action="ppaction://hlinksldjump"/>
              </a:rPr>
              <a:t>Compare group trends using a line graph</a:t>
            </a:r>
            <a:endParaRPr lang="en-US" dirty="0">
              <a:solidFill>
                <a:schemeClr val="tx2"/>
              </a:solidFill>
            </a:endParaRPr>
          </a:p>
          <a:p>
            <a:pPr marL="812800" lvl="1" indent="-342900">
              <a:spcBef>
                <a:spcPts val="865"/>
              </a:spcBef>
              <a:buClr>
                <a:srgbClr val="003768"/>
              </a:buClr>
              <a:buFont typeface="Arial"/>
              <a:buChar char="•"/>
              <a:tabLst>
                <a:tab pos="354965" algn="l"/>
                <a:tab pos="355600" algn="l"/>
              </a:tabLst>
            </a:pPr>
            <a:r>
              <a:rPr lang="en-US" dirty="0">
                <a:solidFill>
                  <a:schemeClr val="tx2"/>
                </a:solidFill>
                <a:hlinkClick r:id="rId4" action="ppaction://hlinksldjump"/>
              </a:rPr>
              <a:t>Compare relative position of all indicators using a percentile bar graph</a:t>
            </a:r>
            <a:r>
              <a:rPr lang="en-US" dirty="0">
                <a:solidFill>
                  <a:schemeClr val="tx2"/>
                </a:solidFill>
              </a:rPr>
              <a:t> </a:t>
            </a:r>
          </a:p>
          <a:p>
            <a:pPr marL="469900" lvl="1">
              <a:spcBef>
                <a:spcPts val="865"/>
              </a:spcBef>
              <a:buClr>
                <a:srgbClr val="003768"/>
              </a:buClr>
              <a:tabLst>
                <a:tab pos="354965" algn="l"/>
                <a:tab pos="355600" algn="l"/>
              </a:tabLst>
            </a:pPr>
            <a:r>
              <a:rPr lang="en-US" dirty="0">
                <a:solidFill>
                  <a:schemeClr val="tx2"/>
                </a:solidFill>
              </a:rPr>
              <a:t>Let’s start with the yellow highlighted bar graph</a:t>
            </a:r>
          </a:p>
        </p:txBody>
      </p:sp>
      <p:graphicFrame>
        <p:nvGraphicFramePr>
          <p:cNvPr id="6" name="Diagram 5">
            <a:extLst>
              <a:ext uri="{FF2B5EF4-FFF2-40B4-BE49-F238E27FC236}">
                <a16:creationId xmlns:a16="http://schemas.microsoft.com/office/drawing/2014/main" id="{37FC2A5A-8004-4F2B-B26F-021F18635800}"/>
              </a:ext>
            </a:extLst>
          </p:cNvPr>
          <p:cNvGraphicFramePr/>
          <p:nvPr>
            <p:extLst>
              <p:ext uri="{D42A27DB-BD31-4B8C-83A1-F6EECF244321}">
                <p14:modId xmlns:p14="http://schemas.microsoft.com/office/powerpoint/2010/main" val="1339214269"/>
              </p:ext>
            </p:extLst>
          </p:nvPr>
        </p:nvGraphicFramePr>
        <p:xfrm>
          <a:off x="1381760" y="228600"/>
          <a:ext cx="7543800" cy="507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p:cNvPicPr>
            <a:picLocks noChangeAspect="1"/>
          </p:cNvPicPr>
          <p:nvPr/>
        </p:nvPicPr>
        <p:blipFill rotWithShape="1">
          <a:blip r:embed="rId10"/>
          <a:srcRect l="7701" t="7988"/>
          <a:stretch/>
        </p:blipFill>
        <p:spPr>
          <a:xfrm>
            <a:off x="3387704" y="2074985"/>
            <a:ext cx="5680096" cy="3107864"/>
          </a:xfrm>
          <a:prstGeom prst="rect">
            <a:avLst/>
          </a:prstGeom>
          <a:solidFill>
            <a:srgbClr val="FFFF00"/>
          </a:solidFill>
          <a:ln w="9525">
            <a:solidFill>
              <a:schemeClr val="accent1">
                <a:lumMod val="40000"/>
                <a:lumOff val="60000"/>
              </a:schemeClr>
            </a:solidFill>
          </a:ln>
          <a:effectLst>
            <a:outerShdw blurRad="50800" dist="38100" dir="13500000" algn="br" rotWithShape="0">
              <a:prstClr val="black">
                <a:alpha val="40000"/>
              </a:prstClr>
            </a:outerShdw>
          </a:effectLst>
        </p:spPr>
      </p:pic>
      <p:sp>
        <p:nvSpPr>
          <p:cNvPr id="3" name="Rectangle 2"/>
          <p:cNvSpPr/>
          <p:nvPr/>
        </p:nvSpPr>
        <p:spPr>
          <a:xfrm>
            <a:off x="4114800" y="4800600"/>
            <a:ext cx="609600" cy="152400"/>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159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7384</TotalTime>
  <Words>2896</Words>
  <Application>Microsoft Office PowerPoint</Application>
  <PresentationFormat>On-screen Show (4:3)</PresentationFormat>
  <Paragraphs>509</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Segoe UI</vt:lpstr>
      <vt:lpstr>Segoe UI Semibold</vt:lpstr>
      <vt:lpstr>Segoe UI Semilight</vt:lpstr>
      <vt:lpstr>Office Theme</vt:lpstr>
      <vt:lpstr>Federal Users Lessons 1-6:  Introduction to CAHMPAS</vt:lpstr>
      <vt:lpstr>AGENDA</vt:lpstr>
      <vt:lpstr>OBJECTIVES</vt:lpstr>
      <vt:lpstr>PowerPoint Presentation</vt:lpstr>
      <vt:lpstr>What is CAHMPAS?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Thompson, Kristie W</dc:creator>
  <cp:lastModifiedBy>Knocke, Kathleen E</cp:lastModifiedBy>
  <cp:revision>203</cp:revision>
  <dcterms:created xsi:type="dcterms:W3CDTF">2018-01-22T18:27:13Z</dcterms:created>
  <dcterms:modified xsi:type="dcterms:W3CDTF">2019-04-12T18:22:02Z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2015-10-08T00:00:00Z</vt:filetime>
  </property>
  <property fmtid="{D5CDD505-2E9C-101B-9397-08002B2CF9AE}" pid="3" name="Creator">
    <vt:lpwstr>Acrobat PDFMaker 11 for PowerPoint</vt:lpwstr>
  </property>
  <property fmtid="{D5CDD505-2E9C-101B-9397-08002B2CF9AE}" pid="4" name="LastSaved">
    <vt:filetime>2018-01-22T00:00:00Z</vt:filetime>
  </property>
</Properties>
</file>